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42"/>
  </p:notesMasterIdLst>
  <p:handoutMasterIdLst>
    <p:handoutMasterId r:id="rId43"/>
  </p:handoutMasterIdLst>
  <p:sldIdLst>
    <p:sldId id="1440" r:id="rId3"/>
    <p:sldId id="1314" r:id="rId4"/>
    <p:sldId id="1436" r:id="rId5"/>
    <p:sldId id="1400" r:id="rId6"/>
    <p:sldId id="1367" r:id="rId7"/>
    <p:sldId id="1403" r:id="rId8"/>
    <p:sldId id="1404" r:id="rId9"/>
    <p:sldId id="1401" r:id="rId10"/>
    <p:sldId id="1405" r:id="rId11"/>
    <p:sldId id="1406" r:id="rId12"/>
    <p:sldId id="1441" r:id="rId13"/>
    <p:sldId id="1407" r:id="rId14"/>
    <p:sldId id="1408" r:id="rId15"/>
    <p:sldId id="1442" r:id="rId16"/>
    <p:sldId id="1410" r:id="rId17"/>
    <p:sldId id="1413" r:id="rId18"/>
    <p:sldId id="1411" r:id="rId19"/>
    <p:sldId id="1414" r:id="rId20"/>
    <p:sldId id="1415" r:id="rId21"/>
    <p:sldId id="1443" r:id="rId22"/>
    <p:sldId id="1444" r:id="rId23"/>
    <p:sldId id="1445" r:id="rId24"/>
    <p:sldId id="1446" r:id="rId25"/>
    <p:sldId id="1423" r:id="rId26"/>
    <p:sldId id="1424" r:id="rId27"/>
    <p:sldId id="1425" r:id="rId28"/>
    <p:sldId id="1447" r:id="rId29"/>
    <p:sldId id="1448" r:id="rId30"/>
    <p:sldId id="1428" r:id="rId31"/>
    <p:sldId id="1429" r:id="rId32"/>
    <p:sldId id="1449" r:id="rId33"/>
    <p:sldId id="1450" r:id="rId34"/>
    <p:sldId id="1437" r:id="rId35"/>
    <p:sldId id="1432" r:id="rId36"/>
    <p:sldId id="1451" r:id="rId37"/>
    <p:sldId id="1433" r:id="rId38"/>
    <p:sldId id="1434" r:id="rId39"/>
    <p:sldId id="1439" r:id="rId40"/>
    <p:sldId id="78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296">
          <p15:clr>
            <a:srgbClr val="A4A3A4"/>
          </p15:clr>
        </p15:guide>
        <p15:guide id="4" orient="horz" pos="816">
          <p15:clr>
            <a:srgbClr val="A4A3A4"/>
          </p15:clr>
        </p15:guide>
        <p15:guide id="5" orient="horz" pos="3984">
          <p15:clr>
            <a:srgbClr val="A4A3A4"/>
          </p15:clr>
        </p15:guide>
        <p15:guide id="6" orient="horz" pos="384">
          <p15:clr>
            <a:srgbClr val="A4A3A4"/>
          </p15:clr>
        </p15:guide>
        <p15:guide id="7" orient="horz" pos="144">
          <p15:clr>
            <a:srgbClr val="A4A3A4"/>
          </p15:clr>
        </p15:guide>
        <p15:guide id="8" orient="horz" pos="1056">
          <p15:clr>
            <a:srgbClr val="A4A3A4"/>
          </p15:clr>
        </p15:guide>
        <p15:guide id="9" pos="288">
          <p15:clr>
            <a:srgbClr val="A4A3A4"/>
          </p15:clr>
        </p15:guide>
        <p15:guide id="10" pos="5472">
          <p15:clr>
            <a:srgbClr val="A4A3A4"/>
          </p15:clr>
        </p15:guide>
        <p15:guide id="11" orient="horz" pos="21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cmAuthor id="2" name="Thamizharasan Dhanaseelan" initials="TD"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8" autoAdjust="0"/>
    <p:restoredTop sz="94291" autoAdjust="0"/>
  </p:normalViewPr>
  <p:slideViewPr>
    <p:cSldViewPr>
      <p:cViewPr varScale="1">
        <p:scale>
          <a:sx n="100" d="100"/>
          <a:sy n="100" d="100"/>
        </p:scale>
        <p:origin x="768" y="96"/>
      </p:cViewPr>
      <p:guideLst>
        <p:guide orient="horz" pos="2160"/>
        <p:guide pos="2880"/>
        <p:guide orient="horz" pos="1296"/>
        <p:guide orient="horz" pos="816"/>
        <p:guide orient="horz" pos="3984"/>
        <p:guide orient="horz" pos="384"/>
        <p:guide orient="horz" pos="144"/>
        <p:guide orient="horz" pos="1056"/>
        <p:guide pos="288"/>
        <p:guide pos="5472"/>
        <p:guide orient="horz" pos="2112"/>
      </p:guideLst>
    </p:cSldViewPr>
  </p:slideViewPr>
  <p:outlineViewPr>
    <p:cViewPr>
      <p:scale>
        <a:sx n="33" d="100"/>
        <a:sy n="33" d="100"/>
      </p:scale>
      <p:origin x="0" y="-440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5/13/2020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5/13/2020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D6722-9B4D-4E29-B226-C325925A811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79581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dirty="0"/>
              <a:t>Suppliers form an important link in the company’s overall customer value delivery network. Supplier problems can seriously affect marketing. </a:t>
            </a:r>
          </a:p>
          <a:p>
            <a:pPr marL="0" marR="0" indent="0" algn="l" defTabSz="914400" rtl="0" eaLnBrk="0" fontAlgn="base" latinLnBrk="0" hangingPunct="0">
              <a:lnSpc>
                <a:spcPct val="100000"/>
              </a:lnSpc>
              <a:spcBef>
                <a:spcPct val="0"/>
              </a:spcBef>
              <a:spcAft>
                <a:spcPct val="0"/>
              </a:spcAft>
              <a:buClrTx/>
              <a:buSzTx/>
              <a:buFontTx/>
              <a:buNone/>
              <a:tabLst/>
              <a:defRPr/>
            </a:pPr>
            <a:endParaRPr lang="en-US" altLang="en-US" dirty="0"/>
          </a:p>
          <a:p>
            <a:r>
              <a:rPr lang="en-US" altLang="en-US" dirty="0"/>
              <a:t>Marketing managers must watch supply availability and costs. Supply shortages or delays, labor strikes, natural disasters, and other events can cost sales in the short run and damage customer satisfaction in the long run. Rising supply costs may force price increases that can harm the company’s sales volume.</a:t>
            </a:r>
          </a:p>
          <a:p>
            <a:endParaRPr lang="en-US" altLang="en-US" dirty="0"/>
          </a:p>
          <a:p>
            <a:r>
              <a:rPr lang="en-US" altLang="en-US" dirty="0"/>
              <a:t>IKEA,</a:t>
            </a:r>
            <a:r>
              <a:rPr lang="en-US" altLang="en-US" baseline="0" dirty="0"/>
              <a:t> the world’s largest furniture retailer, relies on about 1,000 suppliers in 51 countries to stock its shelves. That number might have to double in the next decade if it continues its current rate of growth.</a:t>
            </a:r>
            <a:endParaRPr lang="en-US" alt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Marketing intermediaries</a:t>
            </a:r>
            <a:r>
              <a:rPr lang="en-US" altLang="en-US" dirty="0"/>
              <a:t> help the company promote, sell, and distribute its products to final buyers. They include resellers, physical distribution firms, marketing services agencies, and financial intermediaries. </a:t>
            </a:r>
          </a:p>
          <a:p>
            <a:endParaRPr lang="en-US" altLang="en-US" dirty="0"/>
          </a:p>
          <a:p>
            <a:r>
              <a:rPr lang="en-US" altLang="en-US" dirty="0"/>
              <a:t>The text explains how Coke delivers value for their marketing intermediaries:</a:t>
            </a:r>
          </a:p>
          <a:p>
            <a:pPr lvl="1"/>
            <a:r>
              <a:rPr lang="en-US" altLang="en-US" dirty="0"/>
              <a:t>They understand each retailer partner’s business.</a:t>
            </a:r>
          </a:p>
          <a:p>
            <a:pPr lvl="1"/>
            <a:r>
              <a:rPr lang="en-US" altLang="en-US" dirty="0"/>
              <a:t>The conduct consumer research and share with partners.</a:t>
            </a:r>
          </a:p>
          <a:p>
            <a:pPr lvl="1"/>
            <a:r>
              <a:rPr lang="en-US" altLang="en-US" dirty="0"/>
              <a:t>They develop marketing programs and merchandising for partners.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31106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i="1" dirty="0"/>
              <a:t>Resellers</a:t>
            </a:r>
            <a:r>
              <a:rPr lang="en-US" altLang="en-US" dirty="0"/>
              <a:t> are distribution channel firms that help the company find customers or make sales to them. </a:t>
            </a:r>
          </a:p>
          <a:p>
            <a:endParaRPr lang="en-US" altLang="en-US" dirty="0"/>
          </a:p>
          <a:p>
            <a:r>
              <a:rPr lang="en-US" altLang="en-US" i="1" dirty="0"/>
              <a:t>Physical distribution firms</a:t>
            </a:r>
            <a:r>
              <a:rPr lang="en-US" altLang="en-US" dirty="0"/>
              <a:t> help the company stock and move goods from their points of origin to their destinations.</a:t>
            </a:r>
          </a:p>
          <a:p>
            <a:endParaRPr lang="en-US" altLang="en-US" dirty="0"/>
          </a:p>
          <a:p>
            <a:r>
              <a:rPr lang="en-US" altLang="en-US" i="1" dirty="0"/>
              <a:t>Marketing services agencies</a:t>
            </a:r>
            <a:r>
              <a:rPr lang="en-US" altLang="en-US" dirty="0"/>
              <a:t> are the marketing research firms, advertising agencies, media firms, and marketing consulting firms that help the company target and promote its products to the right markets. </a:t>
            </a:r>
          </a:p>
          <a:p>
            <a:endParaRPr lang="en-US" altLang="en-US" i="1" dirty="0"/>
          </a:p>
          <a:p>
            <a:r>
              <a:rPr lang="en-US" altLang="en-US" i="1" dirty="0"/>
              <a:t>Financial intermediaries</a:t>
            </a:r>
            <a:r>
              <a:rPr lang="en-US" altLang="en-US" dirty="0"/>
              <a:t> include banks, credit companies, insurance companies, and other businesses that help finance transactions or insure against the risks associated with the buying and selling of goods.</a:t>
            </a:r>
          </a:p>
          <a:p>
            <a:endParaRPr lang="en-US" altLang="en-US" dirty="0"/>
          </a:p>
          <a:p>
            <a:r>
              <a:rPr lang="en-US" altLang="en-US" dirty="0"/>
              <a:t>Like suppliers, marketing intermediaries form an important component of the company’s overall value delivery network, and</a:t>
            </a:r>
            <a:r>
              <a:rPr lang="en-US" altLang="en-US" baseline="0" dirty="0"/>
              <a:t> </a:t>
            </a:r>
            <a:r>
              <a:rPr lang="en-US" altLang="en-US" dirty="0"/>
              <a:t>marketers recognize the importance of working with their intermediaries as partners rather than simply as channels through which they sell their products.</a:t>
            </a:r>
          </a:p>
          <a:p>
            <a:endParaRPr lang="en-US" alt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Students should note that the competition is just a click away with online purchasing. </a:t>
            </a:r>
          </a:p>
          <a:p>
            <a:endParaRPr lang="en-US" altLang="en-US" dirty="0"/>
          </a:p>
          <a:p>
            <a:r>
              <a:rPr lang="en-US" altLang="en-US" dirty="0"/>
              <a:t>The marketing concept states that, to be successful, a company must provide greater customer value and satisfaction than its competitors do. </a:t>
            </a:r>
          </a:p>
          <a:p>
            <a:endParaRPr lang="en-US" altLang="en-US" dirty="0"/>
          </a:p>
          <a:p>
            <a:r>
              <a:rPr lang="en-US" altLang="en-US" dirty="0"/>
              <a:t>Marketers must gain strategic advantage by positioning their offerings strongly against competitors’ offerings in the minds of consumers.</a:t>
            </a:r>
          </a:p>
          <a:p>
            <a:endParaRPr lang="en-US" altLang="en-US" dirty="0"/>
          </a:p>
          <a:p>
            <a:r>
              <a:rPr lang="en-US" altLang="en-US" dirty="0"/>
              <a:t>No single competitive marketing strategy is best for all companies. Each firm should consider its own size and industry position compared to those of its competitors.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i="1" dirty="0"/>
              <a:t>Financial publics.</a:t>
            </a:r>
            <a:r>
              <a:rPr lang="en-US" altLang="en-US" dirty="0"/>
              <a:t> This group influences the company’s ability to obtain funds.</a:t>
            </a:r>
          </a:p>
          <a:p>
            <a:pPr marL="171450" indent="-171450">
              <a:buFont typeface="Arial" panose="020B0604020202020204" pitchFamily="34" charset="0"/>
              <a:buChar char="•"/>
            </a:pPr>
            <a:r>
              <a:rPr lang="en-US" altLang="en-US" i="1" dirty="0"/>
              <a:t>Media publics.</a:t>
            </a:r>
            <a:r>
              <a:rPr lang="en-US" altLang="en-US" dirty="0"/>
              <a:t> This group carries news, features, and editorial opinion. </a:t>
            </a:r>
          </a:p>
          <a:p>
            <a:pPr marL="171450" indent="-171450">
              <a:buFont typeface="Arial" panose="020B0604020202020204" pitchFamily="34" charset="0"/>
              <a:buChar char="•"/>
            </a:pPr>
            <a:r>
              <a:rPr lang="en-US" altLang="en-US" i="1" dirty="0"/>
              <a:t>Government publics</a:t>
            </a:r>
            <a:r>
              <a:rPr lang="en-US" altLang="en-US" dirty="0"/>
              <a:t>. Management must take government developments into account. </a:t>
            </a:r>
          </a:p>
          <a:p>
            <a:pPr marL="171450" indent="-171450">
              <a:buFont typeface="Arial" panose="020B0604020202020204" pitchFamily="34" charset="0"/>
              <a:buChar char="•"/>
            </a:pPr>
            <a:r>
              <a:rPr lang="en-US" altLang="en-US" i="1" dirty="0"/>
              <a:t>Citizen-action publics</a:t>
            </a:r>
            <a:r>
              <a:rPr lang="en-US" altLang="en-US" dirty="0"/>
              <a:t>. A company’s marketing decisions may be questioned by consumer organizations, environmental groups, minority groups, and others. </a:t>
            </a:r>
          </a:p>
          <a:p>
            <a:pPr marL="171450" indent="-171450">
              <a:buFont typeface="Arial" panose="020B0604020202020204" pitchFamily="34" charset="0"/>
              <a:buChar char="•"/>
            </a:pPr>
            <a:r>
              <a:rPr lang="en-US" altLang="en-US" i="1" dirty="0"/>
              <a:t>Local publics</a:t>
            </a:r>
            <a:r>
              <a:rPr lang="en-US" altLang="en-US" dirty="0"/>
              <a:t>. This group includes neighborhood residents and community organizations. </a:t>
            </a:r>
          </a:p>
          <a:p>
            <a:pPr marL="171450" indent="-171450">
              <a:buFont typeface="Arial" panose="020B0604020202020204" pitchFamily="34" charset="0"/>
              <a:buChar char="•"/>
            </a:pPr>
            <a:r>
              <a:rPr lang="en-US" altLang="en-US" i="1" dirty="0"/>
              <a:t>General public</a:t>
            </a:r>
            <a:r>
              <a:rPr lang="en-US" altLang="en-US" dirty="0"/>
              <a:t>. A company needs to be concerned about the general public’s attitude toward its products and activities. </a:t>
            </a:r>
          </a:p>
          <a:p>
            <a:pPr marL="171450" indent="-171450">
              <a:buFont typeface="Arial" panose="020B0604020202020204" pitchFamily="34" charset="0"/>
              <a:buChar char="•"/>
            </a:pPr>
            <a:r>
              <a:rPr lang="en-US" altLang="en-US" i="1" dirty="0"/>
              <a:t>Internal publics.</a:t>
            </a:r>
            <a:r>
              <a:rPr lang="en-US" altLang="en-US" dirty="0"/>
              <a:t> This group includes workers, managers, volunteers, and the board of directors. </a:t>
            </a:r>
          </a:p>
          <a:p>
            <a:endParaRPr lang="en-US" altLang="en-US" dirty="0"/>
          </a:p>
          <a:p>
            <a:r>
              <a:rPr lang="en-US" altLang="en-US" dirty="0"/>
              <a:t>A company can prepare marketing plans for these major publics as well as for its customer markets. The company would have to design offers to these publics that are attractive enough to produce the desired response.</a:t>
            </a:r>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427438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i="1" dirty="0"/>
              <a:t>Consumer markets </a:t>
            </a:r>
            <a:r>
              <a:rPr lang="en-US" altLang="en-US" i="0" dirty="0"/>
              <a:t>consist of individuals.</a:t>
            </a:r>
          </a:p>
          <a:p>
            <a:pPr marL="0" indent="0">
              <a:buFont typeface="Arial" panose="020B0604020202020204" pitchFamily="34" charset="0"/>
              <a:buNone/>
            </a:pPr>
            <a:endParaRPr lang="en-US" altLang="en-US" i="0" dirty="0"/>
          </a:p>
          <a:p>
            <a:pPr marL="0" indent="0">
              <a:buFont typeface="Arial" panose="020B0604020202020204" pitchFamily="34" charset="0"/>
              <a:buNone/>
            </a:pPr>
            <a:r>
              <a:rPr lang="en-US" altLang="en-US" i="1" dirty="0"/>
              <a:t>Business markets </a:t>
            </a:r>
            <a:r>
              <a:rPr lang="en-US" altLang="en-US" i="0" dirty="0"/>
              <a:t>buy goods and services for further processing or use in their production processes.</a:t>
            </a:r>
          </a:p>
          <a:p>
            <a:pPr marL="0" indent="0">
              <a:buFont typeface="Arial" panose="020B0604020202020204" pitchFamily="34" charset="0"/>
              <a:buNone/>
            </a:pPr>
            <a:endParaRPr lang="en-US" altLang="en-US" i="0" dirty="0"/>
          </a:p>
          <a:p>
            <a:pPr marL="0" indent="0">
              <a:buFont typeface="Arial" panose="020B0604020202020204" pitchFamily="34" charset="0"/>
              <a:buNone/>
            </a:pPr>
            <a:r>
              <a:rPr lang="en-US" altLang="en-US" i="1" dirty="0"/>
              <a:t>Reseller markets </a:t>
            </a:r>
            <a:r>
              <a:rPr lang="en-US" altLang="en-US" i="0" dirty="0"/>
              <a:t>buy goods and services to resell at a profit. </a:t>
            </a:r>
          </a:p>
          <a:p>
            <a:pPr marL="0" indent="0">
              <a:buFont typeface="Arial" panose="020B0604020202020204" pitchFamily="34" charset="0"/>
              <a:buNone/>
            </a:pPr>
            <a:endParaRPr lang="en-US" altLang="en-US" i="0" dirty="0"/>
          </a:p>
          <a:p>
            <a:pPr marL="0" indent="0">
              <a:buFont typeface="Arial" panose="020B0604020202020204" pitchFamily="34" charset="0"/>
              <a:buNone/>
            </a:pPr>
            <a:r>
              <a:rPr lang="en-US" altLang="en-US" i="1" dirty="0"/>
              <a:t>Government markets </a:t>
            </a:r>
            <a:r>
              <a:rPr lang="en-US" altLang="en-US" i="0" dirty="0"/>
              <a:t>consist of government agencies that buy goods and services to produce public services or transfer the goods and services to others who need them. </a:t>
            </a:r>
          </a:p>
          <a:p>
            <a:pPr marL="0" indent="0">
              <a:buFont typeface="Arial" panose="020B0604020202020204" pitchFamily="34" charset="0"/>
              <a:buNone/>
            </a:pPr>
            <a:endParaRPr lang="en-US" altLang="en-US" i="0" dirty="0"/>
          </a:p>
          <a:p>
            <a:pPr marL="0" indent="0">
              <a:buFont typeface="Arial" panose="020B0604020202020204" pitchFamily="34" charset="0"/>
              <a:buNone/>
            </a:pPr>
            <a:r>
              <a:rPr lang="en-US" altLang="en-US" i="1" dirty="0"/>
              <a:t>International markets </a:t>
            </a:r>
            <a:r>
              <a:rPr lang="en-US" altLang="en-US" i="0" dirty="0"/>
              <a:t>consist of various</a:t>
            </a:r>
            <a:r>
              <a:rPr lang="en-US" altLang="en-US" i="0" baseline="0" dirty="0"/>
              <a:t> </a:t>
            </a:r>
            <a:r>
              <a:rPr lang="en-US" altLang="en-US" i="0" dirty="0"/>
              <a:t>buyers in other countries, including consumers, producers, resellers, and governments. </a:t>
            </a:r>
          </a:p>
          <a:p>
            <a:pPr marL="0" indent="0">
              <a:buFont typeface="Arial" panose="020B0604020202020204" pitchFamily="34" charset="0"/>
              <a:buNone/>
            </a:pPr>
            <a:endParaRPr lang="en-US" altLang="en-US" i="0" dirty="0"/>
          </a:p>
          <a:p>
            <a:r>
              <a:rPr lang="en-US" altLang="en-US" dirty="0"/>
              <a:t>Each market type has special characteristics that call for careful study by the seller.</a:t>
            </a:r>
            <a:endParaRPr lang="en-US" altLang="en-US" b="1" dirty="0"/>
          </a:p>
          <a:p>
            <a:endParaRPr lang="en-US" altLang="en-US" b="1"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As shown in Figure 3.2, the company and all of the other actors operate in a larger </a:t>
            </a:r>
            <a:r>
              <a:rPr lang="en-US" altLang="en-US" dirty="0" err="1"/>
              <a:t>macroenvironment</a:t>
            </a:r>
            <a:r>
              <a:rPr lang="en-US" altLang="en-US" dirty="0"/>
              <a:t> of forces that shape opportunities and pose threats to the company. </a:t>
            </a:r>
          </a:p>
          <a:p>
            <a:endParaRPr lang="en-US" altLang="en-US" dirty="0"/>
          </a:p>
          <a:p>
            <a:r>
              <a:rPr lang="en-US" altLang="en-US" dirty="0"/>
              <a:t>Even the most dominant companies can be vulnerable to the often turbulent and changing forces in the marketing environment. Some of these forces are unforeseeable and uncontrollable. Others can be predicted and handled through skillful management.</a:t>
            </a:r>
          </a:p>
          <a:p>
            <a:r>
              <a:rPr lang="en-US" altLang="en-US" dirty="0"/>
              <a:t>Companies that understand and adapt well to their environments can thrive. Those that don’t can face difficult times. </a:t>
            </a:r>
          </a:p>
          <a:p>
            <a:r>
              <a:rPr lang="en-US" dirty="0"/>
              <a:t>Long Description: </a:t>
            </a:r>
          </a:p>
          <a:p>
            <a:r>
              <a:rPr lang="en-US" sz="1200" kern="1200" dirty="0">
                <a:solidFill>
                  <a:schemeClr val="tx1"/>
                </a:solidFill>
                <a:effectLst/>
                <a:latin typeface="+mn-lt"/>
                <a:ea typeface="+mn-ea"/>
                <a:cs typeface="+mn-cs"/>
              </a:rPr>
              <a:t>The details of the diagram are as follows: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Company is connected to the following by double-headed arrows: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Demographic: Changing demographics mean changes in markets and marketing strategies. For example, Netflix created a "Just for Kids" portal and app targeting today’s fast-growing young, tech-savvy "Gen Z" segment.</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Economic</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Natural: Concern for the natural environment has spawned a so-called green movement. For example, Timberland is on a mission to develop products that do less harm to the environment.</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Technological</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Political </a:t>
            </a:r>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Cultural: Marketers also want to be socially responsible citizens in their markets and communities. For example, online eyewear seller </a:t>
            </a:r>
            <a:r>
              <a:rPr lang="en-US" sz="1200" kern="1200" dirty="0" err="1">
                <a:solidFill>
                  <a:schemeClr val="tx1"/>
                </a:solidFill>
                <a:effectLst/>
                <a:latin typeface="+mn-lt"/>
                <a:ea typeface="+mn-ea"/>
                <a:cs typeface="+mn-cs"/>
              </a:rPr>
              <a:t>Warby</a:t>
            </a:r>
            <a:r>
              <a:rPr lang="en-US" sz="1200" kern="1200" dirty="0">
                <a:solidFill>
                  <a:schemeClr val="tx1"/>
                </a:solidFill>
                <a:effectLst/>
                <a:latin typeface="+mn-lt"/>
                <a:ea typeface="+mn-ea"/>
                <a:cs typeface="+mn-cs"/>
              </a:rPr>
              <a:t> Parker was founded on a cause: For every pair of glasses </a:t>
            </a:r>
            <a:r>
              <a:rPr lang="en-US" sz="1200" kern="1200" dirty="0" err="1">
                <a:solidFill>
                  <a:schemeClr val="tx1"/>
                </a:solidFill>
                <a:effectLst/>
                <a:latin typeface="+mn-lt"/>
                <a:ea typeface="+mn-ea"/>
                <a:cs typeface="+mn-cs"/>
              </a:rPr>
              <a:t>Warby</a:t>
            </a:r>
            <a:r>
              <a:rPr lang="en-US" sz="1200" kern="1200" dirty="0">
                <a:solidFill>
                  <a:schemeClr val="tx1"/>
                </a:solidFill>
                <a:effectLst/>
                <a:latin typeface="+mn-lt"/>
                <a:ea typeface="+mn-ea"/>
                <a:cs typeface="+mn-cs"/>
              </a:rPr>
              <a:t> Parker sells, it distributes a free pair to someone in need. </a:t>
            </a: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The </a:t>
            </a:r>
            <a:r>
              <a:rPr lang="en-US" altLang="en-US" sz="1200" b="1" dirty="0"/>
              <a:t>demographic environment </a:t>
            </a:r>
            <a:r>
              <a:rPr lang="en-US" altLang="en-US" sz="1200" dirty="0"/>
              <a:t>is of major interest to marketers because it involves people, and people make up markets. </a:t>
            </a:r>
          </a:p>
          <a:p>
            <a:endParaRPr lang="en-US" altLang="en-US" sz="1200" dirty="0"/>
          </a:p>
          <a:p>
            <a:r>
              <a:rPr lang="en-US" altLang="en-US" sz="1200" dirty="0"/>
              <a:t>Marketers keep a close eye on </a:t>
            </a:r>
            <a:r>
              <a:rPr lang="en-US" altLang="en-US" sz="1200" b="1" dirty="0"/>
              <a:t>demographic trends </a:t>
            </a:r>
            <a:r>
              <a:rPr lang="en-US" altLang="en-US" sz="1200" dirty="0"/>
              <a:t>and developments in their markets and analyze changing age and family structures, geographic population shifts, educational characteristics, and population diversity.</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lang="en-US" sz="1200" b="1" i="1" u="none" strike="noStrike" kern="1200" baseline="0" dirty="0">
                <a:solidFill>
                  <a:srgbClr val="000000"/>
                </a:solidFill>
                <a:latin typeface="+mn-lt"/>
                <a:ea typeface="MS PGothic" pitchFamily="34" charset="-128"/>
                <a:cs typeface="ＭＳ Ｐゴシック" charset="-128"/>
              </a:rPr>
              <a:t>The Baby Boomers. </a:t>
            </a:r>
            <a:r>
              <a:rPr lang="en-US" sz="1200" b="0" i="0" u="none" strike="noStrike" kern="1200" baseline="0" dirty="0">
                <a:solidFill>
                  <a:srgbClr val="000000"/>
                </a:solidFill>
                <a:latin typeface="+mn-lt"/>
                <a:ea typeface="MS PGothic" pitchFamily="34" charset="-128"/>
                <a:cs typeface="ＭＳ Ｐゴシック" charset="-128"/>
              </a:rPr>
              <a:t>Over the years, the baby boomers have been one of the most powerful forces shaping the marketing environment through every stage of life through which they migrate. They represent 22 percent of the U.S. population but control 42 percent of the spending power.</a:t>
            </a:r>
            <a:endParaRPr lang="en-US" altLang="en-US" dirty="0"/>
          </a:p>
          <a:p>
            <a:endParaRPr lang="en-US" altLang="en-US" sz="1200" b="0" i="0" u="none" strike="noStrike" kern="1200" baseline="0" dirty="0">
              <a:solidFill>
                <a:srgbClr val="000000"/>
              </a:solidFill>
              <a:latin typeface="+mn-lt"/>
              <a:ea typeface="MS PGothic" pitchFamily="34" charset="-128"/>
            </a:endParaRPr>
          </a:p>
          <a:p>
            <a:r>
              <a:rPr lang="en-US" sz="1200" b="1" i="1" u="none" strike="noStrike" kern="1200" baseline="0" dirty="0">
                <a:solidFill>
                  <a:srgbClr val="000000"/>
                </a:solidFill>
                <a:latin typeface="+mn-lt"/>
                <a:ea typeface="MS PGothic" pitchFamily="34" charset="-128"/>
                <a:cs typeface="ＭＳ Ｐゴシック" charset="-128"/>
              </a:rPr>
              <a:t>Generation X. </a:t>
            </a:r>
            <a:r>
              <a:rPr lang="en-US" sz="1200" b="0" i="0" u="none" strike="noStrike" kern="1200" baseline="0" dirty="0">
                <a:solidFill>
                  <a:srgbClr val="000000"/>
                </a:solidFill>
                <a:latin typeface="+mn-lt"/>
                <a:ea typeface="MS PGothic" pitchFamily="34" charset="-128"/>
                <a:cs typeface="ＭＳ Ｐゴシック" charset="-128"/>
              </a:rPr>
              <a:t>Considerably smaller than the boomer generation that precedes them and the </a:t>
            </a:r>
            <a:r>
              <a:rPr lang="en-US" sz="1200" b="0" i="0" u="none" strike="noStrike" kern="1200" baseline="0" dirty="0" err="1">
                <a:solidFill>
                  <a:srgbClr val="000000"/>
                </a:solidFill>
                <a:latin typeface="+mn-lt"/>
                <a:ea typeface="MS PGothic" pitchFamily="34" charset="-128"/>
                <a:cs typeface="ＭＳ Ｐゴシック" charset="-128"/>
              </a:rPr>
              <a:t>Millennials</a:t>
            </a:r>
            <a:r>
              <a:rPr lang="en-US" sz="1200" b="0" i="0" u="none" strike="noStrike" kern="1200" baseline="0" dirty="0">
                <a:solidFill>
                  <a:srgbClr val="000000"/>
                </a:solidFill>
                <a:latin typeface="+mn-lt"/>
                <a:ea typeface="MS PGothic" pitchFamily="34" charset="-128"/>
                <a:cs typeface="ＭＳ Ｐゴシック" charset="-128"/>
              </a:rPr>
              <a:t> who follow, the Generation </a:t>
            </a:r>
            <a:r>
              <a:rPr lang="en-US" sz="1200" b="0" i="0" u="none" strike="noStrike" kern="1200" baseline="0" dirty="0" err="1">
                <a:solidFill>
                  <a:srgbClr val="000000"/>
                </a:solidFill>
                <a:latin typeface="+mn-lt"/>
                <a:ea typeface="MS PGothic" pitchFamily="34" charset="-128"/>
                <a:cs typeface="ＭＳ Ｐゴシック" charset="-128"/>
              </a:rPr>
              <a:t>Xers</a:t>
            </a:r>
            <a:r>
              <a:rPr lang="en-US" sz="1200" b="0" i="0" u="none" strike="noStrike" kern="1200" baseline="0" dirty="0">
                <a:solidFill>
                  <a:srgbClr val="000000"/>
                </a:solidFill>
                <a:latin typeface="+mn-lt"/>
                <a:ea typeface="MS PGothic" pitchFamily="34" charset="-128"/>
                <a:cs typeface="ＭＳ Ｐゴシック" charset="-128"/>
              </a:rPr>
              <a:t> are a sometimes overlooked consumer group. From a marketing standpoint, the Gen </a:t>
            </a:r>
            <a:r>
              <a:rPr lang="en-US" sz="1200" b="0" i="0" u="none" strike="noStrike" kern="1200" baseline="0" dirty="0" err="1">
                <a:solidFill>
                  <a:srgbClr val="000000"/>
                </a:solidFill>
                <a:latin typeface="+mn-lt"/>
                <a:ea typeface="MS PGothic" pitchFamily="34" charset="-128"/>
                <a:cs typeface="ＭＳ Ｐゴシック" charset="-128"/>
              </a:rPr>
              <a:t>Xers</a:t>
            </a:r>
            <a:r>
              <a:rPr lang="en-US" sz="1200" b="0" i="0" u="none" strike="noStrike" kern="1200" baseline="0" dirty="0">
                <a:solidFill>
                  <a:srgbClr val="000000"/>
                </a:solidFill>
                <a:latin typeface="+mn-lt"/>
                <a:ea typeface="MS PGothic" pitchFamily="34" charset="-128"/>
                <a:cs typeface="ＭＳ Ｐゴシック" charset="-128"/>
              </a:rPr>
              <a:t> are a more skeptical bunch who tend to research products before they consider a purchase and prefer quality to quantity. They are less receptive to overt marketing pitches and more likely to be receptive to irreverent ad pitches that make fun of convention and tradition.</a:t>
            </a:r>
          </a:p>
          <a:p>
            <a:endParaRPr lang="en-US" sz="1200" b="0" i="0" u="none" strike="noStrike" kern="1200" baseline="0" dirty="0">
              <a:solidFill>
                <a:srgbClr val="000000"/>
              </a:solidFill>
              <a:latin typeface="+mn-lt"/>
              <a:ea typeface="MS PGothic" pitchFamily="34" charset="-128"/>
              <a:cs typeface="ＭＳ Ｐゴシック" charset="-128"/>
            </a:endParaRPr>
          </a:p>
          <a:p>
            <a:r>
              <a:rPr lang="en-US" sz="1200" b="1" i="1" u="none" strike="noStrike" kern="1200" baseline="0" dirty="0" err="1">
                <a:solidFill>
                  <a:srgbClr val="000000"/>
                </a:solidFill>
                <a:latin typeface="+mn-lt"/>
                <a:ea typeface="MS PGothic" pitchFamily="34" charset="-128"/>
                <a:cs typeface="ＭＳ Ｐゴシック" charset="-128"/>
              </a:rPr>
              <a:t>Millennials</a:t>
            </a:r>
            <a:r>
              <a:rPr lang="en-US" sz="1200" b="1" i="1" u="none" strike="noStrike" kern="1200" baseline="0" dirty="0">
                <a:solidFill>
                  <a:srgbClr val="000000"/>
                </a:solidFill>
                <a:latin typeface="+mn-lt"/>
                <a:ea typeface="MS PGothic" pitchFamily="34" charset="-128"/>
                <a:cs typeface="ＭＳ Ｐゴシック" charset="-128"/>
              </a:rPr>
              <a:t>.</a:t>
            </a:r>
            <a:r>
              <a:rPr lang="en-US" altLang="en-US" dirty="0"/>
              <a:t> The Millennials, or Generation Y, are comfortable</a:t>
            </a:r>
            <a:r>
              <a:rPr lang="en-US" altLang="en-US" baseline="0" dirty="0"/>
              <a:t> with technology; it is a way of life. Millennials seek authenticity. They are frugal, practical, connected, mobile, and impatient.</a:t>
            </a:r>
            <a:endParaRPr lang="en-US" sz="1200" b="0" i="0" u="none" strike="noStrike" kern="1200" baseline="0" dirty="0">
              <a:solidFill>
                <a:srgbClr val="000000"/>
              </a:solidFill>
              <a:latin typeface="+mn-lt"/>
              <a:ea typeface="MS PGothic" pitchFamily="34" charset="-128"/>
              <a:cs typeface="ＭＳ Ｐゴシック" charset="-128"/>
            </a:endParaRPr>
          </a:p>
          <a:p>
            <a:endParaRPr lang="en-US" sz="1200" b="0" i="0" u="none" strike="noStrike" kern="1200" baseline="0" dirty="0">
              <a:solidFill>
                <a:srgbClr val="000000"/>
              </a:solidFill>
              <a:latin typeface="+mn-lt"/>
              <a:ea typeface="MS PGothic" pitchFamily="34" charset="-128"/>
              <a:cs typeface="ＭＳ Ｐゴシック" charset="-128"/>
            </a:endParaRPr>
          </a:p>
          <a:p>
            <a:r>
              <a:rPr lang="en-US" sz="1200" b="1" i="1" u="none" strike="noStrike" kern="1200" baseline="0" dirty="0">
                <a:solidFill>
                  <a:srgbClr val="000000"/>
                </a:solidFill>
                <a:latin typeface="+mn-lt"/>
                <a:ea typeface="MS PGothic" pitchFamily="34" charset="-128"/>
                <a:cs typeface="ＭＳ Ｐゴシック" charset="-128"/>
              </a:rPr>
              <a:t>Generation Z. </a:t>
            </a:r>
            <a:r>
              <a:rPr lang="en-US" sz="1200" b="0" i="0" u="none" strike="noStrike" kern="1200" baseline="0" dirty="0">
                <a:solidFill>
                  <a:srgbClr val="000000"/>
                </a:solidFill>
                <a:latin typeface="+mn-lt"/>
                <a:ea typeface="MS PGothic" pitchFamily="34" charset="-128"/>
                <a:cs typeface="ＭＳ Ｐゴシック" charset="-128"/>
              </a:rPr>
              <a:t>The </a:t>
            </a:r>
            <a:r>
              <a:rPr lang="en-US" sz="1200" b="0" i="0" u="none" strike="noStrike" kern="1200" baseline="0" dirty="0" err="1">
                <a:solidFill>
                  <a:srgbClr val="000000"/>
                </a:solidFill>
                <a:latin typeface="+mn-lt"/>
                <a:ea typeface="MS PGothic" pitchFamily="34" charset="-128"/>
                <a:cs typeface="ＭＳ Ｐゴシック" charset="-128"/>
              </a:rPr>
              <a:t>GenZers</a:t>
            </a:r>
            <a:r>
              <a:rPr lang="en-US" sz="1200" b="0" i="0" u="none" strike="noStrike" kern="1200" baseline="0" dirty="0">
                <a:solidFill>
                  <a:srgbClr val="000000"/>
                </a:solidFill>
                <a:latin typeface="+mn-lt"/>
                <a:ea typeface="MS PGothic" pitchFamily="34" charset="-128"/>
                <a:cs typeface="ＭＳ Ｐゴシック" charset="-128"/>
              </a:rPr>
              <a:t> make up important tweens and teens markets who spend an estimated $43 to $143 billion annually of their own money and influence a total of almost $333 billion of family spending. These young consumers also represent tomorrow’s markets—they are now forming brand relationships that will affect their buying well into the future.</a:t>
            </a:r>
          </a:p>
          <a:p>
            <a:endParaRPr lang="en-US" altLang="en-US" sz="1200" b="0" i="0" u="none" strike="noStrike" kern="1200" baseline="0" dirty="0">
              <a:solidFill>
                <a:srgbClr val="000000"/>
              </a:solidFill>
              <a:latin typeface="+mn-lt"/>
              <a:ea typeface="MS PGothic" pitchFamily="34" charset="-128"/>
            </a:endParaRPr>
          </a:p>
          <a:p>
            <a:r>
              <a:rPr lang="en-US" altLang="en-US" sz="1200" b="1" i="1" u="none" strike="noStrike" kern="1200" baseline="0" dirty="0">
                <a:solidFill>
                  <a:srgbClr val="000000"/>
                </a:solidFill>
                <a:latin typeface="+mn-lt"/>
                <a:ea typeface="MS PGothic" pitchFamily="34" charset="-128"/>
              </a:rPr>
              <a:t>Generation Alpha. </a:t>
            </a:r>
            <a:r>
              <a:rPr lang="en-US" altLang="en-US" sz="1200" b="0" i="0" u="none" strike="noStrike" kern="1200" baseline="0" dirty="0">
                <a:solidFill>
                  <a:srgbClr val="000000"/>
                </a:solidFill>
                <a:latin typeface="+mn-lt"/>
                <a:ea typeface="MS PGothic" pitchFamily="34" charset="-128"/>
              </a:rPr>
              <a:t>The largest generational group, Generation Alpha will grow larger than millennials by 2025. This cohort will be the most formally educated, most technology-supplied, and the most globally wealthy.</a:t>
            </a:r>
          </a:p>
          <a:p>
            <a:endParaRPr lang="en-US" altLang="en-US" sz="1200" b="0" i="0" u="none" strike="noStrike" kern="1200" baseline="0" dirty="0">
              <a:solidFill>
                <a:srgbClr val="000000"/>
              </a:solidFill>
              <a:latin typeface="+mn-lt"/>
              <a:ea typeface="MS PGothic" pitchFamily="34" charset="-128"/>
            </a:endParaRPr>
          </a:p>
          <a:p>
            <a:endParaRPr lang="en-US" alt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Discussion Question </a:t>
            </a:r>
          </a:p>
          <a:p>
            <a:r>
              <a:rPr lang="en-US" altLang="en-US" i="1" dirty="0"/>
              <a:t>Do marketers need to create separate products and marketing programs for each generation? </a:t>
            </a:r>
          </a:p>
          <a:p>
            <a:endParaRPr lang="en-US" altLang="en-US" dirty="0"/>
          </a:p>
          <a:p>
            <a:r>
              <a:rPr lang="en-US" altLang="en-US" dirty="0"/>
              <a:t>Some experts warn that marketers need to be careful about turning off one generation each time they craft a product or message that appeals effectively to another. Others caution that each generation spans decades of time and many socioeconomic levels.</a:t>
            </a:r>
          </a:p>
          <a:p>
            <a:endParaRPr lang="en-US" altLang="en-US" dirty="0"/>
          </a:p>
          <a:p>
            <a:r>
              <a:rPr lang="en-US" altLang="en-US" dirty="0"/>
              <a:t>Thus, marketers need to form more precise age-specific segments within each group. More importantly, defining people by their birth date may be less effective than segmenting them by their lifestyle, life stage, or the common values they seek in the products they buy.</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312470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altLang="en-US" sz="1200" b="0" dirty="0"/>
              <a:t>Changes</a:t>
            </a:r>
            <a:r>
              <a:rPr lang="en-US" altLang="en-US" sz="1200" dirty="0"/>
              <a:t> in the American family have included</a:t>
            </a:r>
            <a:r>
              <a:rPr lang="en-US" altLang="en-US" sz="1200" baseline="0" dirty="0"/>
              <a:t> fewer married couples; more people divorcing or separating, choosing not to marry, marrying later, remarrying, or marrying without intending to have children; more women work outside the home; more men stay at home with the children and manage the household.</a:t>
            </a:r>
          </a:p>
          <a:p>
            <a:pPr>
              <a:buFontTx/>
              <a:buNone/>
            </a:pPr>
            <a:endParaRPr lang="en-US" altLang="en-US" sz="1200" baseline="0" dirty="0"/>
          </a:p>
          <a:p>
            <a:pPr>
              <a:buFontTx/>
              <a:buNone/>
            </a:pPr>
            <a:r>
              <a:rPr lang="en-US" altLang="en-US" sz="1200" baseline="0" dirty="0"/>
              <a:t>Americans are mobile people, with 10 percent of U.S. residents moving each year. Recently, the U.S. population has shifted from the Snowbelt states to the Sunbelt states.  Americans have been moving from rural to metropolitan areas. The telecommuting market is lucrative.</a:t>
            </a:r>
          </a:p>
          <a:p>
            <a:pPr>
              <a:buFontTx/>
              <a:buNone/>
            </a:pPr>
            <a:endParaRPr lang="en-US" altLang="en-US" sz="1200" baseline="0" dirty="0"/>
          </a:p>
          <a:p>
            <a:r>
              <a:rPr lang="en-US" altLang="en-US" b="1" dirty="0"/>
              <a:t>Discussion Questions </a:t>
            </a:r>
          </a:p>
          <a:p>
            <a:r>
              <a:rPr lang="en-US" altLang="en-US" i="1" dirty="0"/>
              <a:t>Why do you think these geographic shifts in population are happening?</a:t>
            </a:r>
          </a:p>
          <a:p>
            <a:r>
              <a:rPr lang="en-US" altLang="en-US" i="1" dirty="0"/>
              <a:t>Where will you choose to live when you finish your education? Why?</a:t>
            </a:r>
          </a:p>
          <a:p>
            <a:endParaRPr lang="en-US" altLang="en-US" dirty="0"/>
          </a:p>
          <a:p>
            <a:pPr>
              <a:buFontTx/>
              <a:buNone/>
            </a:pPr>
            <a:endParaRPr lang="en-US" altLang="en-US" sz="1200" baseline="0" dirty="0"/>
          </a:p>
          <a:p>
            <a:r>
              <a:rPr lang="en-US" altLang="en-US" dirty="0"/>
              <a:t>The</a:t>
            </a:r>
            <a:r>
              <a:rPr lang="en-US" altLang="en-US" baseline="0" dirty="0"/>
              <a:t> workforce is better-educated, more white-collar, and more professional.</a:t>
            </a:r>
          </a:p>
          <a:p>
            <a:endParaRPr lang="en-US" altLang="en-US" baseline="0" dirty="0"/>
          </a:p>
          <a:p>
            <a:r>
              <a:rPr lang="en-US" altLang="en-US" baseline="0" dirty="0"/>
              <a:t>Markets are increasingly diverse, which goes beyond ethnic heritage.</a:t>
            </a:r>
            <a:endParaRPr lang="en-US" alt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3940359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ＭＳ Ｐゴシック" charset="-128"/>
              </a:rPr>
              <a:t>How are companies trying to reach consumers with disabilities? Many marketers now recognize that the worlds of people with disabilities and those without disabilities are one in the same. </a:t>
            </a:r>
          </a:p>
          <a:p>
            <a:pPr>
              <a:defRPr/>
            </a:pPr>
            <a:endParaRPr lang="en-US" dirty="0">
              <a:ea typeface="ＭＳ Ｐゴシック" charset="-128"/>
            </a:endParaRPr>
          </a:p>
          <a:p>
            <a:pPr>
              <a:defRPr/>
            </a:pPr>
            <a:r>
              <a:rPr lang="en-US" dirty="0">
                <a:ea typeface="ＭＳ Ｐゴシック" charset="-128"/>
              </a:rPr>
              <a:t>As the population in the United States grows more diverse, successful marketers will continue to diversify their marketing programs to take advantage of opportunities in fast-growing segments.</a:t>
            </a:r>
          </a:p>
          <a:p>
            <a:pPr>
              <a:defRPr/>
            </a:pPr>
            <a:endParaRPr lang="en-US" dirty="0">
              <a:ea typeface="ＭＳ Ｐゴシック" charset="-128"/>
            </a:endParaRP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3404412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You’d expect value pitches from the sellers of everyday products. For example, as Target has shifted emphasis toward the “Pay Less” side of its “Expect More. Pay Less.” slogan, the once-chic headlines at the Target.com website have been replaced by more practical appeals such as “Our lowest prices of the season,” “Slam dunk deals,” and “Free shipping, every day.”</a:t>
            </a:r>
            <a:endParaRPr lang="en-US" alt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3798208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enlightened</a:t>
            </a:r>
            <a:r>
              <a:rPr lang="en-US" baseline="0" dirty="0"/>
              <a:t> companies are developing environmentally sustainable strategies in an effort to create a world economy that the planet can support indefinitely.</a:t>
            </a:r>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dirty="0"/>
              <a:t>Marketers should be aware of several trends in the natural environment. </a:t>
            </a:r>
          </a:p>
          <a:p>
            <a:pPr>
              <a:lnSpc>
                <a:spcPct val="80000"/>
              </a:lnSpc>
            </a:pPr>
            <a:endParaRPr lang="en-US" altLang="en-US" sz="1200" dirty="0"/>
          </a:p>
          <a:p>
            <a:pPr>
              <a:lnSpc>
                <a:spcPct val="80000"/>
              </a:lnSpc>
            </a:pPr>
            <a:r>
              <a:rPr lang="en-US" altLang="en-US" sz="1200" dirty="0"/>
              <a:t>First,</a:t>
            </a:r>
            <a:r>
              <a:rPr lang="en-US" altLang="en-US" sz="1200" baseline="0" dirty="0"/>
              <a:t> there are growing shortages of raw materials. </a:t>
            </a:r>
            <a:r>
              <a:rPr lang="en-US" altLang="en-US" sz="1200" dirty="0"/>
              <a:t>Air and water may seem to be infinite resources, but some groups see long-run dangers. Renewable resources, such as forests and food, also have to be used wisely. Nonrenewable resources, such as oil, coal, and various minerals, pose a serious problem. Firms making products that require these scarce resources face large cost increases, even if the materials remain available.</a:t>
            </a:r>
          </a:p>
          <a:p>
            <a:pPr>
              <a:lnSpc>
                <a:spcPct val="80000"/>
              </a:lnSpc>
            </a:pPr>
            <a:endParaRPr lang="en-US" altLang="en-US" sz="1200" dirty="0"/>
          </a:p>
          <a:p>
            <a:pPr marL="0" marR="0" indent="0" algn="l" defTabSz="914400" rtl="0" eaLnBrk="0" fontAlgn="base" latinLnBrk="0" hangingPunct="0">
              <a:lnSpc>
                <a:spcPct val="80000"/>
              </a:lnSpc>
              <a:spcBef>
                <a:spcPct val="0"/>
              </a:spcBef>
              <a:spcAft>
                <a:spcPct val="0"/>
              </a:spcAft>
              <a:buClrTx/>
              <a:buSzTx/>
              <a:buFontTx/>
              <a:buNone/>
              <a:tabLst/>
              <a:defRPr/>
            </a:pPr>
            <a:r>
              <a:rPr lang="en-US" altLang="en-US" sz="1200" dirty="0"/>
              <a:t>A second environmental trend is </a:t>
            </a:r>
            <a:r>
              <a:rPr lang="en-US" altLang="en-US" sz="1200" i="1" dirty="0"/>
              <a:t>increased pollution</a:t>
            </a:r>
            <a:r>
              <a:rPr lang="en-US" altLang="en-US" sz="1200" dirty="0"/>
              <a:t>. Industry will almost always damage the quality of the natural environment. Consider the disposal of chemical and nuclear wastes; chemical pollutants in the soil and food supply; and the littering of the environment with non-biodegradable packaging materials.</a:t>
            </a:r>
          </a:p>
          <a:p>
            <a:pPr>
              <a:lnSpc>
                <a:spcPct val="80000"/>
              </a:lnSpc>
            </a:pPr>
            <a:endParaRPr lang="en-US" altLang="en-US" sz="1200" dirty="0"/>
          </a:p>
          <a:p>
            <a:pPr>
              <a:lnSpc>
                <a:spcPct val="80000"/>
              </a:lnSpc>
            </a:pPr>
            <a:r>
              <a:rPr lang="en-US" altLang="en-US" sz="1200" dirty="0"/>
              <a:t>A third trend is </a:t>
            </a:r>
            <a:r>
              <a:rPr lang="en-US" altLang="en-US" sz="1200" i="1" dirty="0"/>
              <a:t>increased government intervention</a:t>
            </a:r>
            <a:r>
              <a:rPr lang="en-US" altLang="en-US" sz="1200" dirty="0"/>
              <a:t> in natural resource management. The governments of different countries vary in their concern and efforts to promote a clean environment. The Environmental Protection Agency (EPA) was created in 1970 to create and enforce pollution standards and conduct pollution research.</a:t>
            </a:r>
          </a:p>
          <a:p>
            <a:pPr>
              <a:lnSpc>
                <a:spcPct val="80000"/>
              </a:lnSpc>
            </a:pPr>
            <a:endParaRPr lang="en-US" altLang="en-US" sz="1200" dirty="0"/>
          </a:p>
          <a:p>
            <a:pPr>
              <a:lnSpc>
                <a:spcPct val="80000"/>
              </a:lnSpc>
            </a:pPr>
            <a:r>
              <a:rPr lang="en-US" altLang="en-US" sz="1200" dirty="0"/>
              <a:t>Many companies are d</a:t>
            </a:r>
            <a:r>
              <a:rPr lang="en-US" altLang="en-US" sz="2400" dirty="0"/>
              <a:t>eveloping strategies that support </a:t>
            </a:r>
            <a:r>
              <a:rPr lang="en-US" altLang="en-US" sz="2400" b="1" dirty="0"/>
              <a:t>environmental sustainability</a:t>
            </a:r>
            <a:r>
              <a:rPr lang="en-US" altLang="en-US" sz="2400"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dirty="0"/>
              <a:t>Concern for the natural environment has spawned the so-called green movement and the development of strategies and practices that </a:t>
            </a:r>
            <a:r>
              <a:rPr lang="en-US" altLang="en-US" sz="1200" b="0" dirty="0"/>
              <a:t>support </a:t>
            </a:r>
            <a:r>
              <a:rPr lang="en-US" altLang="en-US" sz="1200" b="1" dirty="0"/>
              <a:t>environmental sustainability</a:t>
            </a:r>
            <a:r>
              <a:rPr lang="en-US" altLang="en-US" sz="1200" b="0" dirty="0"/>
              <a:t>.</a:t>
            </a:r>
            <a:r>
              <a:rPr lang="en-US" altLang="en-US" sz="1200" b="1" dirty="0"/>
              <a:t> </a:t>
            </a:r>
          </a:p>
          <a:p>
            <a:pPr>
              <a:lnSpc>
                <a:spcPct val="80000"/>
              </a:lnSpc>
            </a:pPr>
            <a:endParaRPr lang="en-US" altLang="en-US" sz="1200" b="0" dirty="0"/>
          </a:p>
          <a:p>
            <a:pPr>
              <a:lnSpc>
                <a:spcPct val="80000"/>
              </a:lnSpc>
            </a:pPr>
            <a:r>
              <a:rPr lang="en-US" altLang="en-US" sz="1200" dirty="0"/>
              <a:t>Environmental sustainability means meeting present needs without compromising the ability of future generations to meet their needs.</a:t>
            </a:r>
          </a:p>
          <a:p>
            <a:pPr>
              <a:lnSpc>
                <a:spcPct val="80000"/>
              </a:lnSpc>
            </a:pPr>
            <a:endParaRPr lang="en-US" altLang="en-US" sz="1200" dirty="0"/>
          </a:p>
          <a:p>
            <a:pPr>
              <a:lnSpc>
                <a:spcPct val="80000"/>
              </a:lnSpc>
            </a:pPr>
            <a:r>
              <a:rPr lang="en-US" altLang="en-US" sz="1200" dirty="0"/>
              <a:t>Many companies are responding to consumer demands with more environmentally responsible products. Others are developing recyclable or biodegradable packaging, recycled materials and components, better pollution controls, and more energy-efficient operations. </a:t>
            </a:r>
          </a:p>
          <a:p>
            <a:pPr marL="0" marR="0" indent="0" algn="l" defTabSz="914400" rtl="0" eaLnBrk="0" fontAlgn="base" latinLnBrk="0" hangingPunct="0">
              <a:lnSpc>
                <a:spcPct val="80000"/>
              </a:lnSpc>
              <a:spcBef>
                <a:spcPct val="0"/>
              </a:spcBef>
              <a:spcAft>
                <a:spcPct val="0"/>
              </a:spcAft>
              <a:buClrTx/>
              <a:buSzTx/>
              <a:buFontTx/>
              <a:buNone/>
              <a:tabLst/>
              <a:defRPr/>
            </a:pPr>
            <a:endParaRPr lang="en-US" altLang="en-US" sz="1200" dirty="0"/>
          </a:p>
          <a:p>
            <a:pPr marL="0" marR="0" indent="0" algn="l" defTabSz="914400" rtl="0" eaLnBrk="0" fontAlgn="base" latinLnBrk="0" hangingPunct="0">
              <a:lnSpc>
                <a:spcPct val="80000"/>
              </a:lnSpc>
              <a:spcBef>
                <a:spcPct val="0"/>
              </a:spcBef>
              <a:spcAft>
                <a:spcPct val="0"/>
              </a:spcAft>
              <a:buClrTx/>
              <a:buSzTx/>
              <a:buFontTx/>
              <a:buNone/>
              <a:tabLst/>
              <a:defRPr/>
            </a:pPr>
            <a:r>
              <a:rPr lang="en-US" altLang="en-US" sz="1200" dirty="0"/>
              <a:t>Companies today are looking to do more than just good deeds. More and more, they are recognizing the link between a healthy ecology and a healthy economy. They are learning that environmentally responsible actions can also be good business.</a:t>
            </a:r>
          </a:p>
          <a:p>
            <a:pPr>
              <a:lnSpc>
                <a:spcPct val="80000"/>
              </a:lnSpc>
            </a:pPr>
            <a:endParaRPr lang="en-US" alt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303497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t>Discussion Question</a:t>
            </a:r>
          </a:p>
          <a:p>
            <a:r>
              <a:rPr lang="en-US" altLang="en-US" sz="1200" i="1" dirty="0"/>
              <a:t>Ask students what changes they have seen in technology in the past four years including medical products, communications, and media.</a:t>
            </a:r>
          </a:p>
          <a:p>
            <a:endParaRPr lang="en-US" altLang="en-US" sz="1200" i="1" dirty="0"/>
          </a:p>
          <a:p>
            <a:r>
              <a:rPr lang="en-US" altLang="en-US" sz="1200" dirty="0"/>
              <a:t>New technologies can offer exciting opportunities for marketers. Digital technologies and the Internet of Things (IoT) have created a brave</a:t>
            </a:r>
            <a:r>
              <a:rPr lang="en-US" altLang="en-US" sz="1200" baseline="0" dirty="0"/>
              <a:t> new world of marketing. Digital has become a part of everything we do as consumers. Companies that do not keep up with technology changes may find their products outdated. The public also needs to know that complex products are safe.</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656364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dominated the computer software world throughout the 1990s and much of the 2000s.  Its Windows and Office products dominate in the PC market, but it struggled to find its place in the fast-changing environment where PCs declined and everything was connected.  It reinvented itself as a relevant brand.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428860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dirty="0"/>
              <a:t>The</a:t>
            </a:r>
            <a:r>
              <a:rPr lang="en-US" altLang="en-US" sz="1200" b="1" baseline="0" dirty="0"/>
              <a:t> p</a:t>
            </a:r>
            <a:r>
              <a:rPr lang="en-US" altLang="en-US" sz="1200" b="1" dirty="0"/>
              <a:t>olitical environment </a:t>
            </a:r>
            <a:r>
              <a:rPr lang="en-US" altLang="en-US" sz="1200" dirty="0"/>
              <a:t>includes laws, government agencies, and pressure groups that influence or limit various organizations and individuals in a given society.</a:t>
            </a:r>
          </a:p>
          <a:p>
            <a:endParaRPr lang="en-US" altLang="en-US" sz="1200" dirty="0"/>
          </a:p>
          <a:p>
            <a:r>
              <a:rPr lang="en-US" altLang="en-US" sz="1200" dirty="0"/>
              <a:t>Even the strongest advocates of free-market economies agree that the system works best with at least some regulation. Well-conceived regulation can encourage competition and ensure fair markets for goods and services. </a:t>
            </a:r>
          </a:p>
          <a:p>
            <a:endParaRPr lang="en-US" altLang="en-US" sz="1200" dirty="0"/>
          </a:p>
          <a:p>
            <a:r>
              <a:rPr lang="en-US" altLang="en-US" sz="1200" dirty="0"/>
              <a:t>Thus, governments develop </a:t>
            </a:r>
            <a:r>
              <a:rPr lang="en-US" altLang="en-US" sz="1200" i="1" dirty="0"/>
              <a:t>public policy</a:t>
            </a:r>
            <a:r>
              <a:rPr lang="en-US" altLang="en-US" sz="1200" dirty="0"/>
              <a:t> to guide commerce—sets of laws and regulations that limit business for the good of society as a whole. Almost every marketing activity is subject to a wide range of laws and regulations. </a:t>
            </a:r>
          </a:p>
          <a:p>
            <a:endParaRPr lang="en-US" altLang="en-US" sz="1200" dirty="0"/>
          </a:p>
          <a:p>
            <a:r>
              <a:rPr lang="en-US" altLang="en-US" sz="1200" dirty="0"/>
              <a:t>Legislation affecting business around the world has increased steadily over the years. The United States and many other countries have many laws covering issues such as competition, fair trade practices, environmental protection, product safety, truth in advertising, consumer privacy, packaging and labeling, pricing, and other important areas. </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ＭＳ Ｐゴシック" charset="-128"/>
              </a:rPr>
              <a:t>Written regulations cannot possibly cover all potential marketing abuses, and existing laws are often difficult to enforce. However, beyond written laws and regulations, business is also governed by social codes and rules of professional ethics.</a:t>
            </a:r>
          </a:p>
          <a:p>
            <a:endParaRPr lang="en-US" sz="1200" dirty="0">
              <a:ea typeface="ＭＳ Ｐゴシック" charset="-128"/>
            </a:endParaRPr>
          </a:p>
          <a:p>
            <a:pPr>
              <a:defRPr/>
            </a:pPr>
            <a:r>
              <a:rPr lang="en-US" sz="1200" dirty="0">
                <a:ea typeface="ＭＳ Ｐゴシック" charset="-128"/>
              </a:rPr>
              <a:t>Enlightened companies encourage their managers to look beyond what the regulatory system allows and simply “do the right thing.”</a:t>
            </a:r>
          </a:p>
          <a:p>
            <a:pPr>
              <a:defRPr/>
            </a:pPr>
            <a:endParaRPr lang="en-US" sz="1200" dirty="0">
              <a:ea typeface="ＭＳ Ｐゴシック" charset="-128"/>
            </a:endParaRPr>
          </a:p>
          <a:p>
            <a:pPr>
              <a:defRPr/>
            </a:pPr>
            <a:r>
              <a:rPr lang="en-US" sz="1200" dirty="0">
                <a:ea typeface="ＭＳ Ｐゴシック" charset="-128"/>
              </a:rPr>
              <a:t>To exercise their social responsibility and build more positive images, many companies are now linking themselves to worthwhile causes. It has become a primary form of corporate giving which lets companies “do well by doing good” by linking purchases of the company’s products or services with benefiting worthwhile causes or charitable organizations. </a:t>
            </a:r>
          </a:p>
          <a:p>
            <a:pPr>
              <a:defRPr/>
            </a:pPr>
            <a:endParaRPr lang="en-US" sz="1200" dirty="0">
              <a:ea typeface="ＭＳ Ｐゴシック" charset="-128"/>
            </a:endParaRPr>
          </a:p>
          <a:p>
            <a:pPr>
              <a:defRPr/>
            </a:pPr>
            <a:r>
              <a:rPr lang="en-US" sz="1200" dirty="0">
                <a:ea typeface="ＭＳ Ｐゴシック" charset="-128"/>
              </a:rPr>
              <a:t>Cause-related marketing has stirred some controversy. Critics worry that cause-related marketing is more a strategy for selling than a strategy for giving—that “cause-related” marketing is really “cause-exploitative” marketing. </a:t>
            </a:r>
            <a:endParaRPr lang="en-US" altLang="en-US" sz="1200" dirty="0"/>
          </a:p>
          <a:p>
            <a:r>
              <a:rPr lang="en-US" dirty="0"/>
              <a:t>Long Description: </a:t>
            </a:r>
          </a:p>
          <a:p>
            <a:r>
              <a:rPr lang="en-US" sz="1200" kern="1200" dirty="0">
                <a:solidFill>
                  <a:schemeClr val="tx1"/>
                </a:solidFill>
                <a:effectLst/>
                <a:latin typeface="+mn-lt"/>
                <a:ea typeface="+mn-ea"/>
                <a:cs typeface="+mn-cs"/>
              </a:rPr>
              <a:t>The details of the poster are as follows: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statement of mission reads "Ben and Jerry's are founded on and dedicated to a sustainable corporate concept of linked prosperity."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mission includes three parts such as product, economic, and social as follows: </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Product mission: To make, distribute and sell the finest quality all natural ice cream and euphoric concoctions with a continued commitment to incorporating wholesome, natural ingredients and promoting business practices that respect the Earth and the Environment. </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Economic mission: To operate the Company on a sustainable financial basis of profitable growth, increasing value for our stakeholders and expanding opportunities for development and career growth for our employees. </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Social mission: To operate the Company in a way that actively recognizes the central role that business plays in society by initiating innovative ways to improve the quality of life locally, nationally and internationally.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bottom of the poster reads "Central to the mission of Ben and Jerry's is the belief that all 3 parts most thrive equally in a manner that commands deep respect for individuals in and outside the Company and supports the communities of which they are a part." </a:t>
            </a:r>
            <a:endParaRPr lang="en-IN"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845629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Cultural factors strongly affect how people think and how they consume, so marketers are keenly interested in cultural forces.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1947332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t>Cause-related</a:t>
            </a:r>
            <a:r>
              <a:rPr lang="en-US" altLang="en-US" sz="1200" baseline="0" dirty="0"/>
              <a:t> marketing goes far beyond retailers. It seems that almost every brand supports some cause. Good cause-related marketing programs strategically link brands, causes, and consumers in authentic and meaningful ways.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t>Long Description: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fontAlgn="auto"/>
            <a:r>
              <a:rPr lang="en-US" sz="1200" kern="1200" dirty="0">
                <a:solidFill>
                  <a:schemeClr val="tx1"/>
                </a:solidFill>
                <a:effectLst/>
                <a:latin typeface="+mn-lt"/>
                <a:ea typeface="+mn-ea"/>
                <a:cs typeface="+mn-cs"/>
              </a:rPr>
              <a:t>The advertisement shows a billboard depicting two photos of models. </a:t>
            </a:r>
            <a:endParaRPr lang="en-IN" sz="1200" kern="1200" dirty="0">
              <a:solidFill>
                <a:schemeClr val="tx1"/>
              </a:solidFill>
              <a:effectLst/>
              <a:latin typeface="+mn-lt"/>
              <a:ea typeface="+mn-ea"/>
              <a:cs typeface="+mn-cs"/>
            </a:endParaRPr>
          </a:p>
          <a:p>
            <a:pPr fontAlgn="auto"/>
            <a:r>
              <a:rPr lang="en-US" sz="1200" kern="1200" dirty="0">
                <a:solidFill>
                  <a:schemeClr val="tx1"/>
                </a:solidFill>
                <a:effectLst/>
                <a:latin typeface="+mn-lt"/>
                <a:ea typeface="+mn-ea"/>
                <a:cs typeface="+mn-cs"/>
              </a:rPr>
              <a:t>The first photo shows four models posing together in lingerie and loungewear; the corresponding text reads "Introducing hashtag aerie real role models." </a:t>
            </a:r>
            <a:endParaRPr lang="en-IN" sz="1200" kern="1200" dirty="0">
              <a:solidFill>
                <a:schemeClr val="tx1"/>
              </a:solidFill>
              <a:effectLst/>
              <a:latin typeface="+mn-lt"/>
              <a:ea typeface="+mn-ea"/>
              <a:cs typeface="+mn-cs"/>
            </a:endParaRPr>
          </a:p>
          <a:p>
            <a:pPr fontAlgn="auto"/>
            <a:r>
              <a:rPr lang="en-US" sz="1200" kern="1200" dirty="0">
                <a:solidFill>
                  <a:schemeClr val="tx1"/>
                </a:solidFill>
                <a:effectLst/>
                <a:latin typeface="+mn-lt"/>
                <a:ea typeface="+mn-ea"/>
                <a:cs typeface="+mn-cs"/>
              </a:rPr>
              <a:t>The second photo shows a model in lingerie but loosely wearing a denim shirt over it and flexing her arms; the corresponding text reads "Join the hashtag Aerie Real movement! No retouching. Body positivity. Girl power." </a:t>
            </a:r>
            <a:endParaRPr lang="en-I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1573495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The </a:t>
            </a:r>
            <a:r>
              <a:rPr lang="en-US" altLang="en-US" sz="1200" b="1" dirty="0"/>
              <a:t>cultural environment</a:t>
            </a:r>
            <a:r>
              <a:rPr lang="en-US" altLang="en-US" sz="1200" dirty="0"/>
              <a:t> consists of institutions and other forces that affect a society’s basic values, perceptions, preferences, and behaviors. People grow up in a particular society that shapes their basic beliefs and values. They absorb a worldview that defines their relationships with others. Cultural characteristics can affect marketing decision making.</a:t>
            </a:r>
          </a:p>
          <a:p>
            <a:endParaRPr lang="en-US" altLang="en-US" sz="1200" dirty="0"/>
          </a:p>
          <a:p>
            <a:r>
              <a:rPr lang="en-US" altLang="en-US" sz="1200" dirty="0"/>
              <a:t>People in a given society hold many beliefs and values. Their </a:t>
            </a:r>
            <a:r>
              <a:rPr lang="en-US" altLang="en-US" sz="1200" b="1" dirty="0"/>
              <a:t>core beliefs</a:t>
            </a:r>
            <a:r>
              <a:rPr lang="en-US" altLang="en-US" sz="1200" dirty="0"/>
              <a:t> and values have a high degree of persistence. For example, most Americans believe in individual freedom, hard work, getting married, and achievement and success. These beliefs shape more specific attitudes and behaviors found in everyday life. </a:t>
            </a:r>
          </a:p>
          <a:p>
            <a:endParaRPr lang="en-US" altLang="en-US" sz="1200" dirty="0"/>
          </a:p>
          <a:p>
            <a:r>
              <a:rPr lang="en-US" altLang="en-US" sz="1200" b="1" i="0" dirty="0"/>
              <a:t>Secondary beliefs </a:t>
            </a:r>
            <a:r>
              <a:rPr lang="en-US" altLang="en-US" sz="1200" dirty="0"/>
              <a:t>and values are more open to change. Believing in marriage is a core belief; believing that people should get married early in life is a secondary belief. Marketers have some chance of changing secondary values but little chance of changing core values. </a:t>
            </a:r>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Core values are fairly persistent, but cultural swings</a:t>
            </a:r>
            <a:r>
              <a:rPr lang="en-US" altLang="en-US" sz="1200" baseline="0" dirty="0"/>
              <a:t> take place. People vary in their emphasis on serving themselves vs. serving others. People’s attitudes toward and interactions with others shift. People vary in their attitudes toward corporations, government agencies, trade unions, universities, and other organizations. People vary in their attitudes toward their societies – they may be patriots, reformers, malcontents. People vary in their attitudes toward the natural world – they may feel ruled by it, in harmony with it, or want to master it. People also vary in their beliefs about the origins of the universe and their place in it.</a:t>
            </a:r>
          </a:p>
          <a:p>
            <a:r>
              <a:rPr lang="en-US" altLang="en-US" sz="1200" dirty="0"/>
              <a:t>Long Description: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advertisement shows a woman holding a product of Love Beauty and Planet. The corresponding text reads "New Love beauty and planet; make a vegan beauty resolution you'll love to keep; small acts of love in every bottle: we love fabulous formulas, we love 100 percent recycled bottles, we love ethical essential oils, we love no parabens or colorants." The bottom left corner shows three products of the brand and the bottom right corner shows a vegan label with a text below that reads "Now available at Sainsbury's, Boots, Superdrug and Tesco."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3279583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Someone once observed, “There are three kinds of companies: those who make things happen, those who watch things happen, and those who wonder what’s happened.” </a:t>
            </a:r>
          </a:p>
          <a:p>
            <a:endParaRPr lang="en-US" altLang="en-US" dirty="0"/>
          </a:p>
          <a:p>
            <a:r>
              <a:rPr lang="en-US" altLang="en-US" dirty="0"/>
              <a:t>Many companies view the marketing environment as an </a:t>
            </a:r>
            <a:r>
              <a:rPr lang="en-US" altLang="en-US" b="1" dirty="0"/>
              <a:t>uncontrollable</a:t>
            </a:r>
            <a:r>
              <a:rPr lang="en-US" altLang="en-US" dirty="0"/>
              <a:t> element. They passively accept the marketing environment, analyze environmental forces, and design strategies that will help the company avoid the threats and take advantage of the opportunities the environment provides.</a:t>
            </a:r>
          </a:p>
          <a:p>
            <a:endParaRPr lang="en-US" altLang="en-US" dirty="0"/>
          </a:p>
          <a:p>
            <a:pPr marL="0" marR="0" indent="0" algn="l" defTabSz="914400" rtl="0" eaLnBrk="0" fontAlgn="base" latinLnBrk="0" hangingPunct="0">
              <a:lnSpc>
                <a:spcPct val="100000"/>
              </a:lnSpc>
              <a:spcBef>
                <a:spcPct val="0"/>
              </a:spcBef>
              <a:spcAft>
                <a:spcPct val="0"/>
              </a:spcAft>
              <a:buClrTx/>
              <a:buSzTx/>
              <a:buFontTx/>
              <a:buNone/>
              <a:tabLst/>
              <a:defRPr/>
            </a:pPr>
            <a:r>
              <a:rPr lang="en-US" altLang="en-US" dirty="0"/>
              <a:t>Other companies take a </a:t>
            </a:r>
            <a:r>
              <a:rPr lang="en-US" altLang="en-US" b="1" i="1" dirty="0"/>
              <a:t>proactive</a:t>
            </a:r>
            <a:r>
              <a:rPr lang="en-US" altLang="en-US" dirty="0"/>
              <a:t> stance toward the marketing environment. Rather than assuming that strategic options are bounded by the current environment, these firms develop strategies to change the environment and overcome seemingly uncontrollable environmental events. </a:t>
            </a:r>
          </a:p>
          <a:p>
            <a:endParaRPr lang="en-US" altLang="en-US" dirty="0"/>
          </a:p>
          <a:p>
            <a:r>
              <a:rPr lang="en-US" altLang="en-US" dirty="0"/>
              <a:t> “Business history . . . reveals plenty of cases in which firms’ strategies shape industry structure,” says the expert, “from Ford’s Model T to Nintendo’s Wii.”</a:t>
            </a:r>
          </a:p>
          <a:p>
            <a:endParaRPr lang="en-US" altLang="en-US" dirty="0"/>
          </a:p>
          <a:p>
            <a:r>
              <a:rPr lang="en-US" altLang="en-US" dirty="0"/>
              <a:t>Marketing management cannot always control environmental forces. In many cases, it must settle for simply watching and reacting to the environment. But whenever possible, smart marketing managers take a </a:t>
            </a:r>
            <a:r>
              <a:rPr lang="en-US" altLang="en-US" b="1" i="1" dirty="0"/>
              <a:t>proactive</a:t>
            </a:r>
            <a:r>
              <a:rPr lang="en-US" altLang="en-US" dirty="0"/>
              <a:t> rather than a </a:t>
            </a:r>
            <a:r>
              <a:rPr lang="en-US" altLang="en-US" b="1" i="1" dirty="0"/>
              <a:t>reactive</a:t>
            </a:r>
            <a:r>
              <a:rPr lang="en-US" altLang="en-US" dirty="0"/>
              <a:t> approach to the marketing environment. </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Marketers have hailed</a:t>
            </a:r>
            <a:r>
              <a:rPr lang="en-US" altLang="en-US" baseline="0" dirty="0"/>
              <a:t> the internet and social media as a great way to engage customers and nurture customer relationships, but the dialogue between customers about their brand experiences can get nasty.</a:t>
            </a:r>
            <a:endParaRPr lang="en-US" alt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59458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189078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S PGothic" pitchFamily="34" charset="-128"/>
                <a:cs typeface="ＭＳ Ｐゴシック" charset="-128"/>
              </a:rPr>
              <a:t>Marketers must be environmental trend trackers and opportunity seekers. </a:t>
            </a:r>
          </a:p>
          <a:p>
            <a:endParaRPr lang="en-US" sz="1200" b="0" i="0" u="none" strike="noStrike" kern="1200" baseline="0" dirty="0">
              <a:solidFill>
                <a:schemeClr val="tx1"/>
              </a:solidFill>
              <a:latin typeface="+mn-lt"/>
              <a:ea typeface="MS PGothic" pitchFamily="34" charset="-128"/>
              <a:cs typeface="ＭＳ Ｐゴシック" charset="-128"/>
            </a:endParaRPr>
          </a:p>
          <a:p>
            <a:r>
              <a:rPr lang="en-US" sz="1200" b="0" i="0" u="none" strike="noStrike" kern="1200" baseline="0" dirty="0">
                <a:solidFill>
                  <a:schemeClr val="tx1"/>
                </a:solidFill>
                <a:latin typeface="+mn-lt"/>
                <a:ea typeface="MS PGothic" pitchFamily="34" charset="-128"/>
                <a:cs typeface="ＭＳ Ｐゴシック" charset="-128"/>
              </a:rPr>
              <a:t>By carefully studying the environment, marketers can adapt their strategies to meet new marketplace challenges and opportunities.</a:t>
            </a:r>
          </a:p>
          <a:p>
            <a:endParaRPr lang="en-US" sz="1200" b="0" i="0" u="none" strike="noStrike" kern="1200" baseline="0" dirty="0">
              <a:solidFill>
                <a:schemeClr val="tx1"/>
              </a:solidFill>
              <a:latin typeface="+mn-lt"/>
              <a:ea typeface="MS PGothic" pitchFamily="34" charset="-128"/>
              <a:cs typeface="ＭＳ Ｐゴシック" charset="-128"/>
            </a:endParaRPr>
          </a:p>
          <a:p>
            <a:r>
              <a:rPr lang="en-US" sz="1200" b="0" i="0" u="none" strike="noStrike" kern="1200" baseline="0" dirty="0">
                <a:solidFill>
                  <a:schemeClr val="tx1"/>
                </a:solidFill>
                <a:latin typeface="+mn-lt"/>
                <a:ea typeface="MS PGothic" pitchFamily="34" charset="-128"/>
                <a:cs typeface="ＭＳ Ｐゴシック" charset="-128"/>
              </a:rPr>
              <a:t>By using marketing research and marketing intelligence, companies constantly watch and adapt to the changing environment—or like Microsoft, in many cases, lead those changes. </a:t>
            </a:r>
            <a:endParaRPr lang="en-US" altLang="en-US" sz="1200"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Marketing management’s job is to build relationships with customers by creating customer value and satisfaction. However, marketing managers cannot do this alone.</a:t>
            </a:r>
          </a:p>
          <a:p>
            <a:endParaRPr lang="en-US" altLang="en-US" dirty="0"/>
          </a:p>
          <a:p>
            <a:r>
              <a:rPr lang="en-US" altLang="en-US" b="1" dirty="0"/>
              <a:t>Figure 3.1 </a:t>
            </a:r>
            <a:r>
              <a:rPr lang="en-US" altLang="en-US" dirty="0"/>
              <a:t>shows the major actors in the marketer’s microenvironment. </a:t>
            </a:r>
            <a:r>
              <a:rPr lang="en-US" altLang="en-US" b="1" dirty="0"/>
              <a:t>Marketing</a:t>
            </a:r>
            <a:r>
              <a:rPr lang="en-US" altLang="en-US" dirty="0"/>
              <a:t> success requires building relationships with other </a:t>
            </a:r>
            <a:r>
              <a:rPr lang="en-US" altLang="en-US" b="1" dirty="0"/>
              <a:t>company</a:t>
            </a:r>
            <a:r>
              <a:rPr lang="en-US" altLang="en-US" dirty="0"/>
              <a:t> departments, </a:t>
            </a:r>
            <a:r>
              <a:rPr lang="en-US" altLang="en-US" b="1" dirty="0"/>
              <a:t>suppliers</a:t>
            </a:r>
            <a:r>
              <a:rPr lang="en-US" altLang="en-US" b="0" dirty="0"/>
              <a:t>,</a:t>
            </a:r>
            <a:r>
              <a:rPr lang="en-US" altLang="en-US" b="1" dirty="0"/>
              <a:t> marketing intermediaries</a:t>
            </a:r>
            <a:r>
              <a:rPr lang="en-US" altLang="en-US" b="0" dirty="0"/>
              <a:t>,</a:t>
            </a:r>
            <a:r>
              <a:rPr lang="en-US" altLang="en-US" b="1" dirty="0"/>
              <a:t> competitors</a:t>
            </a:r>
            <a:r>
              <a:rPr lang="en-US" altLang="en-US" b="0" dirty="0"/>
              <a:t>,</a:t>
            </a:r>
            <a:r>
              <a:rPr lang="en-US" altLang="en-US" b="1" dirty="0"/>
              <a:t> various publics</a:t>
            </a:r>
            <a:r>
              <a:rPr lang="en-US" altLang="en-US" b="0" dirty="0"/>
              <a:t>,</a:t>
            </a:r>
            <a:r>
              <a:rPr lang="en-US" altLang="en-US" b="1" dirty="0"/>
              <a:t> </a:t>
            </a:r>
            <a:r>
              <a:rPr lang="en-US" altLang="en-US" b="0" dirty="0"/>
              <a:t>and</a:t>
            </a:r>
            <a:r>
              <a:rPr lang="en-US" altLang="en-US" b="1" dirty="0"/>
              <a:t> customers</a:t>
            </a:r>
            <a:r>
              <a:rPr lang="en-US" altLang="en-US" dirty="0"/>
              <a:t>, which combine to make up the company’s value delivery network.</a:t>
            </a:r>
          </a:p>
          <a:p>
            <a:r>
              <a:rPr lang="en-US" altLang="en-US" dirty="0"/>
              <a:t>Long Description: </a:t>
            </a:r>
          </a:p>
          <a:p>
            <a:r>
              <a:rPr lang="en-US" sz="1200" kern="1200" dirty="0">
                <a:solidFill>
                  <a:schemeClr val="tx1"/>
                </a:solidFill>
                <a:effectLst/>
                <a:latin typeface="+mn-lt"/>
                <a:ea typeface="+mn-ea"/>
                <a:cs typeface="+mn-cs"/>
              </a:rPr>
              <a:t>The details of the figure are as follows: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Marketing is connected to the following by double-headed arrows: </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company: Marketers must work in harmony with other company departments to create customer value and relationships.</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Suppliers: In creating value for customers, marketers must partner with other firms in the company’s value delivery network.</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Marketing intermediaries</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Competitors</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Publics </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Customers: Customers are the most important actors in the company’s microenvironment. The aim of the entire value delivery system is to serve target customers and create strong relationships with them.</a:t>
            </a:r>
            <a:endParaRPr lang="en-IN" sz="1200" kern="1200" dirty="0">
              <a:solidFill>
                <a:schemeClr val="tx1"/>
              </a:solidFill>
              <a:effectLst/>
              <a:latin typeface="+mn-lt"/>
              <a:ea typeface="+mn-ea"/>
              <a:cs typeface="+mn-cs"/>
            </a:endParaRPr>
          </a:p>
          <a:p>
            <a:endParaRPr lang="en-US" alt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146842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dirty="0"/>
              <a:t>All of these interrelated company groups form the internal environment, the microenvironment. With marketing taking the lead, all departments—from manufacturing and finance to legal and human resources—share the responsibility for understanding customer needs and creating customer value.</a:t>
            </a:r>
          </a:p>
          <a:p>
            <a:endParaRPr lang="en-US" altLang="en-US" b="1" dirty="0"/>
          </a:p>
          <a:p>
            <a:r>
              <a:rPr lang="en-US" altLang="en-US" b="1" dirty="0"/>
              <a:t>Discussion Questions</a:t>
            </a:r>
          </a:p>
          <a:p>
            <a:pPr>
              <a:buFontTx/>
              <a:buChar char="•"/>
            </a:pPr>
            <a:r>
              <a:rPr lang="en-US" altLang="en-US" i="1" dirty="0"/>
              <a:t>What type of collaboration </a:t>
            </a:r>
            <a:r>
              <a:rPr lang="en-US" altLang="en-US" b="0" i="1" dirty="0">
                <a:solidFill>
                  <a:srgbClr val="FFFF00"/>
                </a:solidFill>
              </a:rPr>
              <a:t>does there n</a:t>
            </a:r>
            <a:r>
              <a:rPr lang="en-US" altLang="en-US" i="1" dirty="0"/>
              <a:t>eed to be between the departments? </a:t>
            </a:r>
          </a:p>
          <a:p>
            <a:pPr>
              <a:buFontTx/>
              <a:buChar char="•"/>
            </a:pPr>
            <a:r>
              <a:rPr lang="en-US" altLang="en-US" i="1" dirty="0"/>
              <a:t>How might projects be integrated between marketing and finance? </a:t>
            </a:r>
          </a:p>
          <a:p>
            <a:pPr>
              <a:buFontTx/>
              <a:buChar char="•"/>
            </a:pPr>
            <a:r>
              <a:rPr lang="en-US" altLang="en-US" i="1" dirty="0"/>
              <a:t>How might projects be integrated between marketing and information systems?</a:t>
            </a:r>
          </a:p>
          <a:p>
            <a:endParaRPr lang="en-US" altLang="en-US" i="1" dirty="0"/>
          </a:p>
          <a:p>
            <a:r>
              <a:rPr lang="en-US" altLang="en-US" dirty="0"/>
              <a:t>This question on finance could lead to a discussion about budgeting for marketing. The collaboration between marketing and IS could lead to discussions of market research, ordering systems, and customer relationship management systems.</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1468421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4">
            <a:extLst>
              <a:ext uri="{FF2B5EF4-FFF2-40B4-BE49-F238E27FC236}">
                <a16:creationId xmlns:a16="http://schemas.microsoft.com/office/drawing/2014/main" id="{ADD0DFC2-BBC7-41A2-B9D2-98CC60B7E398}"/>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5/13/2020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 Placeholder 4">
            <a:extLst>
              <a:ext uri="{FF2B5EF4-FFF2-40B4-BE49-F238E27FC236}">
                <a16:creationId xmlns:a16="http://schemas.microsoft.com/office/drawing/2014/main" id="{720AD39E-81BE-4F94-99E0-EE7C12880F35}"/>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220379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967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3790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5/13/2020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 Placeholder 4">
            <a:extLst>
              <a:ext uri="{FF2B5EF4-FFF2-40B4-BE49-F238E27FC236}">
                <a16:creationId xmlns:a16="http://schemas.microsoft.com/office/drawing/2014/main" id="{3C2367E8-0329-4B4D-88B9-C88067AAD7EC}"/>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3711136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lvl1pPr>
              <a:defRPr sz="3000" b="1"/>
            </a:lvl1pPr>
          </a:lstStyle>
          <a:p>
            <a:r>
              <a:rPr lang="en-US" dirty="0"/>
              <a:t>Click to edit Master title style</a:t>
            </a:r>
          </a:p>
        </p:txBody>
      </p:sp>
      <p:sp>
        <p:nvSpPr>
          <p:cNvPr id="3" name="Content Placeholder 2"/>
          <p:cNvSpPr>
            <a:spLocks noGrp="1"/>
          </p:cNvSpPr>
          <p:nvPr>
            <p:ph idx="1"/>
          </p:nvPr>
        </p:nvSpPr>
        <p:spPr>
          <a:xfrm>
            <a:off x="685800" y="1981200"/>
            <a:ext cx="29718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457200" y="1447800"/>
            <a:ext cx="3200400" cy="381000"/>
          </a:xfrm>
        </p:spPr>
        <p:txBody>
          <a:bodyPr/>
          <a:lstStyle>
            <a:lvl1pPr algn="ctr">
              <a:buNone/>
              <a:defRPr sz="15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3810000" y="1524000"/>
            <a:ext cx="4343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5"/>
          </p:nvPr>
        </p:nvSpPr>
        <p:spPr>
          <a:xfrm>
            <a:off x="628650" y="6356352"/>
            <a:ext cx="2057400" cy="365125"/>
          </a:xfrm>
          <a:prstGeom prst="rect">
            <a:avLst/>
          </a:prstGeom>
        </p:spPr>
        <p:txBody>
          <a:bodyPr/>
          <a:lstStyle>
            <a:lvl1pPr>
              <a:defRPr smtClean="0"/>
            </a:lvl1pPr>
          </a:lstStyle>
          <a:p>
            <a:pPr>
              <a:defRPr/>
            </a:pPr>
            <a:endParaRPr lang="en-US" altLang="en-US"/>
          </a:p>
        </p:txBody>
      </p:sp>
      <p:sp>
        <p:nvSpPr>
          <p:cNvPr id="7" name="Slide Number Placeholder 5"/>
          <p:cNvSpPr>
            <a:spLocks noGrp="1"/>
          </p:cNvSpPr>
          <p:nvPr>
            <p:ph type="sldNum" sz="quarter" idx="16"/>
          </p:nvPr>
        </p:nvSpPr>
        <p:spPr>
          <a:xfrm>
            <a:off x="6457950" y="6356352"/>
            <a:ext cx="2057400" cy="365125"/>
          </a:xfrm>
          <a:prstGeom prst="rect">
            <a:avLst/>
          </a:prstGeom>
        </p:spPr>
        <p:txBody>
          <a:bodyPr/>
          <a:lstStyle>
            <a:lvl1pPr algn="l">
              <a:buSzTx/>
              <a:defRPr sz="1400" smtClean="0">
                <a:solidFill>
                  <a:srgbClr val="000000"/>
                </a:solidFill>
              </a:defRPr>
            </a:lvl1pPr>
          </a:lstStyle>
          <a:p>
            <a:pPr>
              <a:defRPr/>
            </a:pPr>
            <a:fld id="{3B9C43FB-8E13-4032-B5FB-47B8DE62B1F0}" type="slidenum">
              <a:rPr lang="en-US" altLang="en-US"/>
              <a:pPr>
                <a:defRPr/>
              </a:pPr>
              <a:t>‹#›</a:t>
            </a:fld>
            <a:endParaRPr lang="en-US" altLang="en-US"/>
          </a:p>
        </p:txBody>
      </p:sp>
    </p:spTree>
    <p:extLst>
      <p:ext uri="{BB962C8B-B14F-4D97-AF65-F5344CB8AC3E}">
        <p14:creationId xmlns:p14="http://schemas.microsoft.com/office/powerpoint/2010/main" val="2559877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93038" cy="1462088"/>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628650" y="6356352"/>
            <a:ext cx="20574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6457950" y="6356352"/>
            <a:ext cx="2057400" cy="365125"/>
          </a:xfrm>
          <a:prstGeom prst="rect">
            <a:avLst/>
          </a:prstGeom>
        </p:spPr>
        <p:txBody>
          <a:bodyPr/>
          <a:lstStyle>
            <a:lvl1pPr algn="l">
              <a:buSzTx/>
              <a:defRPr sz="1400" smtClean="0">
                <a:solidFill>
                  <a:srgbClr val="000000"/>
                </a:solidFill>
              </a:defRPr>
            </a:lvl1pPr>
          </a:lstStyle>
          <a:p>
            <a:pPr>
              <a:defRPr/>
            </a:pPr>
            <a:fld id="{4BE79C1A-C35C-4D80-AA81-007920C47EB2}" type="slidenum">
              <a:rPr lang="en-US" altLang="en-US"/>
              <a:pPr>
                <a:defRPr/>
              </a:pPr>
              <a:t>‹#›</a:t>
            </a:fld>
            <a:endParaRPr lang="en-US" altLang="en-US"/>
          </a:p>
        </p:txBody>
      </p:sp>
    </p:spTree>
    <p:extLst>
      <p:ext uri="{BB962C8B-B14F-4D97-AF65-F5344CB8AC3E}">
        <p14:creationId xmlns:p14="http://schemas.microsoft.com/office/powerpoint/2010/main" val="206167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5/13/2020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4">
            <a:extLst>
              <a:ext uri="{FF2B5EF4-FFF2-40B4-BE49-F238E27FC236}">
                <a16:creationId xmlns:a16="http://schemas.microsoft.com/office/drawing/2014/main" id="{948A20D2-ABE4-4C0E-8253-571A18E274CD}"/>
              </a:ext>
            </a:extLst>
          </p:cNvPr>
          <p:cNvSpPr>
            <a:spLocks noGrp="1"/>
          </p:cNvSpPr>
          <p:nvPr>
            <p:ph type="body" sz="quarter" idx="16"/>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2981062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p:cNvSpPr>
            <a:spLocks noGrp="1"/>
          </p:cNvSpPr>
          <p:nvPr>
            <p:ph type="pic" sz="quarter" idx="14"/>
          </p:nvPr>
        </p:nvSpPr>
        <p:spPr>
          <a:xfrm>
            <a:off x="457200" y="5181600"/>
            <a:ext cx="8229600" cy="1066800"/>
          </a:xfrm>
        </p:spPr>
        <p:txBody>
          <a:bodyPr/>
          <a:lstStyle/>
          <a:p>
            <a:endParaRPr lang="en-IN"/>
          </a:p>
        </p:txBody>
      </p:sp>
    </p:spTree>
    <p:extLst>
      <p:ext uri="{BB962C8B-B14F-4D97-AF65-F5344CB8AC3E}">
        <p14:creationId xmlns:p14="http://schemas.microsoft.com/office/powerpoint/2010/main" val="3291003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4">
            <a:extLst>
              <a:ext uri="{FF2B5EF4-FFF2-40B4-BE49-F238E27FC236}">
                <a16:creationId xmlns:a16="http://schemas.microsoft.com/office/drawing/2014/main" id="{3261B3E2-0F38-46DC-BA59-B90559343224}"/>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3178998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5/13/2020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4">
            <a:extLst>
              <a:ext uri="{FF2B5EF4-FFF2-40B4-BE49-F238E27FC236}">
                <a16:creationId xmlns:a16="http://schemas.microsoft.com/office/drawing/2014/main" id="{D99EC333-6D7A-44A3-9BDB-C1457509E0B4}"/>
              </a:ext>
            </a:extLst>
          </p:cNvPr>
          <p:cNvSpPr>
            <a:spLocks noGrp="1"/>
          </p:cNvSpPr>
          <p:nvPr>
            <p:ph type="body" sz="quarter" idx="16"/>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593659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5/13/2020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90472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668448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8229600" cy="2200275"/>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Picture Placeholder 3">
            <a:extLst>
              <a:ext uri="{FF2B5EF4-FFF2-40B4-BE49-F238E27FC236}">
                <a16:creationId xmlns:a16="http://schemas.microsoft.com/office/drawing/2014/main" id="{E2E1D315-56C7-4660-8ED8-9160A7326AC3}"/>
              </a:ext>
            </a:extLst>
          </p:cNvPr>
          <p:cNvSpPr>
            <a:spLocks noGrp="1"/>
          </p:cNvSpPr>
          <p:nvPr>
            <p:ph type="pic" sz="quarter" idx="13"/>
          </p:nvPr>
        </p:nvSpPr>
        <p:spPr>
          <a:xfrm>
            <a:off x="457200" y="4114800"/>
            <a:ext cx="8229600" cy="1828800"/>
          </a:xfrm>
        </p:spPr>
        <p:txBody>
          <a:bodyPr/>
          <a:lstStyle/>
          <a:p>
            <a:endParaRPr lang="en-IN"/>
          </a:p>
        </p:txBody>
      </p:sp>
    </p:spTree>
    <p:extLst>
      <p:ext uri="{BB962C8B-B14F-4D97-AF65-F5344CB8AC3E}">
        <p14:creationId xmlns:p14="http://schemas.microsoft.com/office/powerpoint/2010/main" val="29575680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4114800" cy="29718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Picture Placeholder 3">
            <a:extLst>
              <a:ext uri="{FF2B5EF4-FFF2-40B4-BE49-F238E27FC236}">
                <a16:creationId xmlns:a16="http://schemas.microsoft.com/office/drawing/2014/main" id="{E2E1D315-56C7-4660-8ED8-9160A7326AC3}"/>
              </a:ext>
            </a:extLst>
          </p:cNvPr>
          <p:cNvSpPr>
            <a:spLocks noGrp="1"/>
          </p:cNvSpPr>
          <p:nvPr>
            <p:ph type="pic" sz="quarter" idx="13"/>
          </p:nvPr>
        </p:nvSpPr>
        <p:spPr>
          <a:xfrm>
            <a:off x="4800600" y="1628774"/>
            <a:ext cx="3886200" cy="2943225"/>
          </a:xfrm>
        </p:spPr>
        <p:txBody>
          <a:bodyPr/>
          <a:lstStyle/>
          <a:p>
            <a:endParaRPr lang="en-IN"/>
          </a:p>
        </p:txBody>
      </p:sp>
    </p:spTree>
    <p:extLst>
      <p:ext uri="{BB962C8B-B14F-4D97-AF65-F5344CB8AC3E}">
        <p14:creationId xmlns:p14="http://schemas.microsoft.com/office/powerpoint/2010/main" val="1811145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8229600" cy="147161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Picture Placeholder 3">
            <a:extLst>
              <a:ext uri="{FF2B5EF4-FFF2-40B4-BE49-F238E27FC236}">
                <a16:creationId xmlns:a16="http://schemas.microsoft.com/office/drawing/2014/main" id="{E2E1D315-56C7-4660-8ED8-9160A7326AC3}"/>
              </a:ext>
            </a:extLst>
          </p:cNvPr>
          <p:cNvSpPr>
            <a:spLocks noGrp="1"/>
          </p:cNvSpPr>
          <p:nvPr>
            <p:ph type="pic" sz="quarter" idx="13"/>
          </p:nvPr>
        </p:nvSpPr>
        <p:spPr>
          <a:xfrm>
            <a:off x="457200" y="4841082"/>
            <a:ext cx="8229600" cy="1230524"/>
          </a:xfrm>
        </p:spPr>
        <p:txBody>
          <a:bodyPr/>
          <a:lstStyle/>
          <a:p>
            <a:endParaRPr lang="en-IN"/>
          </a:p>
        </p:txBody>
      </p:sp>
      <p:sp>
        <p:nvSpPr>
          <p:cNvPr id="7" name="Content Placeholder 6">
            <a:extLst>
              <a:ext uri="{FF2B5EF4-FFF2-40B4-BE49-F238E27FC236}">
                <a16:creationId xmlns:a16="http://schemas.microsoft.com/office/drawing/2014/main" id="{6308AE96-FA34-4103-B4E5-7407C2F8F38B}"/>
              </a:ext>
            </a:extLst>
          </p:cNvPr>
          <p:cNvSpPr>
            <a:spLocks noGrp="1"/>
          </p:cNvSpPr>
          <p:nvPr>
            <p:ph sz="quarter" idx="14"/>
          </p:nvPr>
        </p:nvSpPr>
        <p:spPr>
          <a:xfrm>
            <a:off x="457200" y="3336131"/>
            <a:ext cx="8229600" cy="114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27261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8229600" cy="147161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Content Placeholder 6">
            <a:extLst>
              <a:ext uri="{FF2B5EF4-FFF2-40B4-BE49-F238E27FC236}">
                <a16:creationId xmlns:a16="http://schemas.microsoft.com/office/drawing/2014/main" id="{6308AE96-FA34-4103-B4E5-7407C2F8F38B}"/>
              </a:ext>
            </a:extLst>
          </p:cNvPr>
          <p:cNvSpPr>
            <a:spLocks noGrp="1"/>
          </p:cNvSpPr>
          <p:nvPr>
            <p:ph sz="quarter" idx="14"/>
          </p:nvPr>
        </p:nvSpPr>
        <p:spPr>
          <a:xfrm>
            <a:off x="457200" y="5029200"/>
            <a:ext cx="8229600" cy="114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id="{FCF3A6BD-EB10-483E-924A-93445677BDFA}"/>
              </a:ext>
            </a:extLst>
          </p:cNvPr>
          <p:cNvSpPr>
            <a:spLocks noGrp="1"/>
          </p:cNvSpPr>
          <p:nvPr>
            <p:ph sz="quarter" idx="15"/>
          </p:nvPr>
        </p:nvSpPr>
        <p:spPr>
          <a:xfrm>
            <a:off x="457200" y="3429000"/>
            <a:ext cx="8229600" cy="1365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592988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1"/>
            <a:ext cx="4588864" cy="914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Content Placeholder 6">
            <a:extLst>
              <a:ext uri="{FF2B5EF4-FFF2-40B4-BE49-F238E27FC236}">
                <a16:creationId xmlns:a16="http://schemas.microsoft.com/office/drawing/2014/main" id="{6308AE96-FA34-4103-B4E5-7407C2F8F38B}"/>
              </a:ext>
            </a:extLst>
          </p:cNvPr>
          <p:cNvSpPr>
            <a:spLocks noGrp="1"/>
          </p:cNvSpPr>
          <p:nvPr>
            <p:ph sz="quarter" idx="14"/>
          </p:nvPr>
        </p:nvSpPr>
        <p:spPr>
          <a:xfrm>
            <a:off x="5181600" y="1634676"/>
            <a:ext cx="3505200" cy="1143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a:extLst>
              <a:ext uri="{FF2B5EF4-FFF2-40B4-BE49-F238E27FC236}">
                <a16:creationId xmlns:a16="http://schemas.microsoft.com/office/drawing/2014/main" id="{FCF3A6BD-EB10-483E-924A-93445677BDFA}"/>
              </a:ext>
            </a:extLst>
          </p:cNvPr>
          <p:cNvSpPr>
            <a:spLocks noGrp="1"/>
          </p:cNvSpPr>
          <p:nvPr>
            <p:ph sz="quarter" idx="15"/>
          </p:nvPr>
        </p:nvSpPr>
        <p:spPr>
          <a:xfrm>
            <a:off x="457200" y="3040750"/>
            <a:ext cx="4514850" cy="25218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Picture Placeholder 3">
            <a:extLst>
              <a:ext uri="{FF2B5EF4-FFF2-40B4-BE49-F238E27FC236}">
                <a16:creationId xmlns:a16="http://schemas.microsoft.com/office/drawing/2014/main" id="{3C127247-FE5D-44E1-8C5B-6183BCA94783}"/>
              </a:ext>
            </a:extLst>
          </p:cNvPr>
          <p:cNvSpPr>
            <a:spLocks noGrp="1"/>
          </p:cNvSpPr>
          <p:nvPr>
            <p:ph type="pic" sz="quarter" idx="16"/>
          </p:nvPr>
        </p:nvSpPr>
        <p:spPr>
          <a:xfrm>
            <a:off x="5181600" y="3040063"/>
            <a:ext cx="3505200" cy="2522537"/>
          </a:xfrm>
        </p:spPr>
        <p:txBody>
          <a:bodyPr/>
          <a:lstStyle/>
          <a:p>
            <a:endParaRPr lang="en-IN"/>
          </a:p>
        </p:txBody>
      </p:sp>
    </p:spTree>
    <p:extLst>
      <p:ext uri="{BB962C8B-B14F-4D97-AF65-F5344CB8AC3E}">
        <p14:creationId xmlns:p14="http://schemas.microsoft.com/office/powerpoint/2010/main" val="293604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5/13/2020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405561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5/13/2020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 Placeholder 4">
            <a:extLst>
              <a:ext uri="{FF2B5EF4-FFF2-40B4-BE49-F238E27FC236}">
                <a16:creationId xmlns:a16="http://schemas.microsoft.com/office/drawing/2014/main" id="{04A298EC-C03D-4500-8FBB-A26F116A638D}"/>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29400410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33713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1021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76200"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8950465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06441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6132849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0417365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5/13/2020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 Placeholder 4">
            <a:extLst>
              <a:ext uri="{FF2B5EF4-FFF2-40B4-BE49-F238E27FC236}">
                <a16:creationId xmlns:a16="http://schemas.microsoft.com/office/drawing/2014/main" id="{47516C9A-3B6D-473D-86B4-881737E89F9D}"/>
              </a:ext>
            </a:extLst>
          </p:cNvPr>
          <p:cNvSpPr>
            <a:spLocks noGrp="1"/>
          </p:cNvSpPr>
          <p:nvPr>
            <p:ph type="body" sz="quarter" idx="15"/>
          </p:nvPr>
        </p:nvSpPr>
        <p:spPr>
          <a:xfrm>
            <a:off x="3578470" y="6404786"/>
            <a:ext cx="5102225" cy="246221"/>
          </a:xfrm>
        </p:spPr>
        <p:txBody>
          <a:bodyPr vert="horz" wrap="square" lIns="0" tIns="0" rIns="0" bIns="0" rtlCol="0">
            <a:spAutoFit/>
          </a:bodyPr>
          <a:lstStyle>
            <a:lvl1pPr marL="0" indent="0">
              <a:buNone/>
              <a:defRPr/>
            </a:lvl1pPr>
          </a:lstStyle>
          <a:p>
            <a:pPr algn="r" fontAlgn="base"/>
            <a:r>
              <a:rPr lang="en-US" sz="1600" dirty="0"/>
              <a:t>Copyright © 2021, 2018, 2016 Pearson Education, Inc.</a:t>
            </a:r>
          </a:p>
        </p:txBody>
      </p:sp>
    </p:spTree>
    <p:extLst>
      <p:ext uri="{BB962C8B-B14F-4D97-AF65-F5344CB8AC3E}">
        <p14:creationId xmlns:p14="http://schemas.microsoft.com/office/powerpoint/2010/main" val="2247519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lvl1pPr>
              <a:defRPr sz="3000" b="1"/>
            </a:lvl1pPr>
          </a:lstStyle>
          <a:p>
            <a:r>
              <a:rPr lang="en-US" dirty="0"/>
              <a:t>Click to edit Master title style</a:t>
            </a:r>
          </a:p>
        </p:txBody>
      </p:sp>
      <p:sp>
        <p:nvSpPr>
          <p:cNvPr id="3" name="Content Placeholder 2"/>
          <p:cNvSpPr>
            <a:spLocks noGrp="1"/>
          </p:cNvSpPr>
          <p:nvPr>
            <p:ph idx="1"/>
          </p:nvPr>
        </p:nvSpPr>
        <p:spPr>
          <a:xfrm>
            <a:off x="685800" y="1981200"/>
            <a:ext cx="29718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457200" y="1447800"/>
            <a:ext cx="3200400" cy="381000"/>
          </a:xfrm>
        </p:spPr>
        <p:txBody>
          <a:bodyPr/>
          <a:lstStyle>
            <a:lvl1pPr algn="ctr">
              <a:buNone/>
              <a:defRPr sz="15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3810000" y="1524000"/>
            <a:ext cx="4343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5"/>
          </p:nvPr>
        </p:nvSpPr>
        <p:spPr>
          <a:xfrm>
            <a:off x="628650" y="6356352"/>
            <a:ext cx="2057400" cy="365125"/>
          </a:xfrm>
          <a:prstGeom prst="rect">
            <a:avLst/>
          </a:prstGeom>
        </p:spPr>
        <p:txBody>
          <a:bodyPr/>
          <a:lstStyle>
            <a:lvl1pPr>
              <a:defRPr smtClean="0"/>
            </a:lvl1pPr>
          </a:lstStyle>
          <a:p>
            <a:pPr>
              <a:defRPr/>
            </a:pPr>
            <a:endParaRPr lang="en-US" altLang="en-US"/>
          </a:p>
        </p:txBody>
      </p:sp>
      <p:sp>
        <p:nvSpPr>
          <p:cNvPr id="7" name="Slide Number Placeholder 5"/>
          <p:cNvSpPr>
            <a:spLocks noGrp="1"/>
          </p:cNvSpPr>
          <p:nvPr>
            <p:ph type="sldNum" sz="quarter" idx="16"/>
          </p:nvPr>
        </p:nvSpPr>
        <p:spPr>
          <a:xfrm>
            <a:off x="6457950" y="6356352"/>
            <a:ext cx="2057400" cy="365125"/>
          </a:xfrm>
          <a:prstGeom prst="rect">
            <a:avLst/>
          </a:prstGeom>
        </p:spPr>
        <p:txBody>
          <a:bodyPr/>
          <a:lstStyle>
            <a:lvl1pPr algn="l">
              <a:buSzTx/>
              <a:defRPr sz="1400" smtClean="0">
                <a:solidFill>
                  <a:srgbClr val="000000"/>
                </a:solidFill>
              </a:defRPr>
            </a:lvl1pPr>
          </a:lstStyle>
          <a:p>
            <a:pPr>
              <a:defRPr/>
            </a:pPr>
            <a:fld id="{3B9C43FB-8E13-4032-B5FB-47B8DE62B1F0}" type="slidenum">
              <a:rPr lang="en-US" altLang="en-US"/>
              <a:pPr>
                <a:defRPr/>
              </a:pPr>
              <a:t>‹#›</a:t>
            </a:fld>
            <a:endParaRPr lang="en-US" altLang="en-US"/>
          </a:p>
        </p:txBody>
      </p:sp>
    </p:spTree>
    <p:extLst>
      <p:ext uri="{BB962C8B-B14F-4D97-AF65-F5344CB8AC3E}">
        <p14:creationId xmlns:p14="http://schemas.microsoft.com/office/powerpoint/2010/main" val="436311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5/13/2020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93038" cy="1462088"/>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628650" y="6356352"/>
            <a:ext cx="20574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6457950" y="6356352"/>
            <a:ext cx="2057400" cy="365125"/>
          </a:xfrm>
          <a:prstGeom prst="rect">
            <a:avLst/>
          </a:prstGeom>
        </p:spPr>
        <p:txBody>
          <a:bodyPr/>
          <a:lstStyle>
            <a:lvl1pPr algn="l">
              <a:buSzTx/>
              <a:defRPr sz="1400" smtClean="0">
                <a:solidFill>
                  <a:srgbClr val="000000"/>
                </a:solidFill>
              </a:defRPr>
            </a:lvl1pPr>
          </a:lstStyle>
          <a:p>
            <a:pPr>
              <a:defRPr/>
            </a:pPr>
            <a:fld id="{4BE79C1A-C35C-4D80-AA81-007920C47EB2}" type="slidenum">
              <a:rPr lang="en-US" altLang="en-US"/>
              <a:pPr>
                <a:defRPr/>
              </a:pPr>
              <a:t>‹#›</a:t>
            </a:fld>
            <a:endParaRPr lang="en-US" altLang="en-US"/>
          </a:p>
        </p:txBody>
      </p:sp>
    </p:spTree>
    <p:extLst>
      <p:ext uri="{BB962C8B-B14F-4D97-AF65-F5344CB8AC3E}">
        <p14:creationId xmlns:p14="http://schemas.microsoft.com/office/powerpoint/2010/main" val="27088206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3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solidFill>
                <a:prstClr val="black"/>
              </a:solidFill>
            </a:endParaRPr>
          </a:p>
        </p:txBody>
      </p:sp>
      <p:sp>
        <p:nvSpPr>
          <p:cNvPr id="4" name="Date Placeholder 3"/>
          <p:cNvSpPr>
            <a:spLocks noGrp="1"/>
          </p:cNvSpPr>
          <p:nvPr>
            <p:ph type="dt" sz="half" idx="11"/>
          </p:nvPr>
        </p:nvSpPr>
        <p:spPr/>
        <p:txBody>
          <a:bodyPr/>
          <a:lstStyle/>
          <a:p>
            <a:fld id="{A9DF6EFB-3F44-496C-A842-1E0B3D3B975A}" type="datetimeFigureOut">
              <a:rPr lang="en-US" smtClean="0">
                <a:solidFill>
                  <a:prstClr val="white"/>
                </a:solidFill>
              </a:rPr>
              <a:pPr/>
              <a:t>5/13/2020</a:t>
            </a:fld>
            <a:endParaRPr lang="en-US" dirty="0">
              <a:solidFill>
                <a:prstClr val="white"/>
              </a:solidFill>
            </a:endParaRPr>
          </a:p>
        </p:txBody>
      </p:sp>
      <p:sp>
        <p:nvSpPr>
          <p:cNvPr id="5" name="Slide Number Placeholder 4"/>
          <p:cNvSpPr>
            <a:spLocks noGrp="1"/>
          </p:cNvSpPr>
          <p:nvPr>
            <p:ph type="sldNum" sz="quarter" idx="12"/>
          </p:nvPr>
        </p:nvSpPr>
        <p:spPr/>
        <p:txBody>
          <a:bodyPr/>
          <a:lstStyle/>
          <a:p>
            <a:fld id="{200B2350-5261-4F5C-9DF5-EF0D264FC8D2}" type="slidenum">
              <a:rPr lang="en-US" smtClean="0">
                <a:solidFill>
                  <a:prstClr val="white"/>
                </a:solidFill>
              </a:rPr>
              <a:pPr/>
              <a:t>‹#›</a:t>
            </a:fld>
            <a:endParaRPr lang="en-US" dirty="0">
              <a:solidFill>
                <a:prstClr val="white"/>
              </a:solidFill>
            </a:endParaRP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4">
            <a:extLst>
              <a:ext uri="{FF2B5EF4-FFF2-40B4-BE49-F238E27FC236}">
                <a16:creationId xmlns:a16="http://schemas.microsoft.com/office/drawing/2014/main" id="{A3677BCC-3799-4CEF-B182-5624E410785B}"/>
              </a:ext>
            </a:extLst>
          </p:cNvPr>
          <p:cNvSpPr>
            <a:spLocks noGrp="1"/>
          </p:cNvSpPr>
          <p:nvPr>
            <p:ph type="body" sz="quarter" idx="16"/>
          </p:nvPr>
        </p:nvSpPr>
        <p:spPr>
          <a:xfrm>
            <a:off x="3578470" y="6404786"/>
            <a:ext cx="5102225" cy="246221"/>
          </a:xfrm>
        </p:spPr>
        <p:txBody>
          <a:bodyPr vert="horz" wrap="square" lIns="0" tIns="0" rIns="0" bIns="0" rtlCol="0">
            <a:spAutoFit/>
          </a:bodyPr>
          <a:lstStyle>
            <a:lvl1pPr marL="0" indent="0">
              <a:buNone/>
              <a:defRPr sz="1200"/>
            </a:lvl1pPr>
          </a:lstStyle>
          <a:p>
            <a:pPr algn="r" fontAlgn="base"/>
            <a:endParaRPr lang="en-US" sz="1600" dirty="0"/>
          </a:p>
        </p:txBody>
      </p:sp>
      <p:sp>
        <p:nvSpPr>
          <p:cNvPr id="3" name="Picture Placeholder 2">
            <a:extLst>
              <a:ext uri="{FF2B5EF4-FFF2-40B4-BE49-F238E27FC236}">
                <a16:creationId xmlns:a16="http://schemas.microsoft.com/office/drawing/2014/main" id="{8EF41047-340A-449D-97DC-42F82207109C}"/>
              </a:ext>
            </a:extLst>
          </p:cNvPr>
          <p:cNvSpPr>
            <a:spLocks noGrp="1"/>
          </p:cNvSpPr>
          <p:nvPr>
            <p:ph type="pic" sz="quarter" idx="17"/>
          </p:nvPr>
        </p:nvSpPr>
        <p:spPr>
          <a:xfrm>
            <a:off x="457200" y="1600199"/>
            <a:ext cx="4114800" cy="4309233"/>
          </a:xfrm>
        </p:spPr>
        <p:txBody>
          <a:bodyPr/>
          <a:lstStyle/>
          <a:p>
            <a:endParaRPr lang="en-IN"/>
          </a:p>
        </p:txBody>
      </p:sp>
    </p:spTree>
    <p:extLst>
      <p:ext uri="{BB962C8B-B14F-4D97-AF65-F5344CB8AC3E}">
        <p14:creationId xmlns:p14="http://schemas.microsoft.com/office/powerpoint/2010/main" val="91534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8229600" cy="1456899"/>
          </a:xfrm>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Picture Placeholder 4">
            <a:extLst>
              <a:ext uri="{FF2B5EF4-FFF2-40B4-BE49-F238E27FC236}">
                <a16:creationId xmlns:a16="http://schemas.microsoft.com/office/drawing/2014/main" id="{F315CDEC-06F5-442C-B94B-56208DB6F62A}"/>
              </a:ext>
            </a:extLst>
          </p:cNvPr>
          <p:cNvSpPr>
            <a:spLocks noGrp="1"/>
          </p:cNvSpPr>
          <p:nvPr>
            <p:ph type="pic" sz="quarter" idx="13"/>
          </p:nvPr>
        </p:nvSpPr>
        <p:spPr>
          <a:xfrm>
            <a:off x="457200" y="3276600"/>
            <a:ext cx="8229600" cy="2743200"/>
          </a:xfrm>
        </p:spPr>
        <p:txBody>
          <a:bodyPr/>
          <a:lstStyle/>
          <a:p>
            <a:endParaRPr lang="en-IN"/>
          </a:p>
        </p:txBody>
      </p:sp>
    </p:spTree>
    <p:extLst>
      <p:ext uri="{BB962C8B-B14F-4D97-AF65-F5344CB8AC3E}">
        <p14:creationId xmlns:p14="http://schemas.microsoft.com/office/powerpoint/2010/main" val="674726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1"/>
            <a:ext cx="8229600" cy="1033818"/>
          </a:xfrm>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7" name="Content Placeholder 6">
            <a:extLst>
              <a:ext uri="{FF2B5EF4-FFF2-40B4-BE49-F238E27FC236}">
                <a16:creationId xmlns:a16="http://schemas.microsoft.com/office/drawing/2014/main" id="{DB2DA308-9C45-490E-B556-29A7A48DF24B}"/>
              </a:ext>
            </a:extLst>
          </p:cNvPr>
          <p:cNvSpPr>
            <a:spLocks noGrp="1"/>
          </p:cNvSpPr>
          <p:nvPr>
            <p:ph sz="quarter" idx="13"/>
          </p:nvPr>
        </p:nvSpPr>
        <p:spPr>
          <a:xfrm>
            <a:off x="457200" y="2819400"/>
            <a:ext cx="8229600" cy="1096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Picture Placeholder 10">
            <a:extLst>
              <a:ext uri="{FF2B5EF4-FFF2-40B4-BE49-F238E27FC236}">
                <a16:creationId xmlns:a16="http://schemas.microsoft.com/office/drawing/2014/main" id="{2B1BB99B-49DB-48E0-A1CE-F5FDBFF5084E}"/>
              </a:ext>
            </a:extLst>
          </p:cNvPr>
          <p:cNvSpPr>
            <a:spLocks noGrp="1"/>
          </p:cNvSpPr>
          <p:nvPr>
            <p:ph type="pic" sz="quarter" idx="14"/>
          </p:nvPr>
        </p:nvSpPr>
        <p:spPr>
          <a:xfrm>
            <a:off x="457200" y="4102100"/>
            <a:ext cx="8229600" cy="1460500"/>
          </a:xfrm>
        </p:spPr>
        <p:txBody>
          <a:bodyPr/>
          <a:lstStyle/>
          <a:p>
            <a:endParaRPr lang="en-IN"/>
          </a:p>
        </p:txBody>
      </p:sp>
    </p:spTree>
    <p:extLst>
      <p:ext uri="{BB962C8B-B14F-4D97-AF65-F5344CB8AC3E}">
        <p14:creationId xmlns:p14="http://schemas.microsoft.com/office/powerpoint/2010/main" val="2440150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1"/>
            <a:ext cx="4038600" cy="1033818"/>
          </a:xfrm>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7" name="Content Placeholder 6">
            <a:extLst>
              <a:ext uri="{FF2B5EF4-FFF2-40B4-BE49-F238E27FC236}">
                <a16:creationId xmlns:a16="http://schemas.microsoft.com/office/drawing/2014/main" id="{DB2DA308-9C45-490E-B556-29A7A48DF24B}"/>
              </a:ext>
            </a:extLst>
          </p:cNvPr>
          <p:cNvSpPr>
            <a:spLocks noGrp="1"/>
          </p:cNvSpPr>
          <p:nvPr>
            <p:ph sz="quarter" idx="13"/>
          </p:nvPr>
        </p:nvSpPr>
        <p:spPr>
          <a:xfrm>
            <a:off x="457200" y="2819400"/>
            <a:ext cx="4038600" cy="1096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Picture Placeholder 10">
            <a:extLst>
              <a:ext uri="{FF2B5EF4-FFF2-40B4-BE49-F238E27FC236}">
                <a16:creationId xmlns:a16="http://schemas.microsoft.com/office/drawing/2014/main" id="{2B1BB99B-49DB-48E0-A1CE-F5FDBFF5084E}"/>
              </a:ext>
            </a:extLst>
          </p:cNvPr>
          <p:cNvSpPr>
            <a:spLocks noGrp="1"/>
          </p:cNvSpPr>
          <p:nvPr>
            <p:ph type="pic" sz="quarter" idx="14"/>
          </p:nvPr>
        </p:nvSpPr>
        <p:spPr>
          <a:xfrm>
            <a:off x="4724400" y="2853532"/>
            <a:ext cx="3962400" cy="1460500"/>
          </a:xfrm>
        </p:spPr>
        <p:txBody>
          <a:bodyPr/>
          <a:lstStyle/>
          <a:p>
            <a:endParaRPr lang="en-IN"/>
          </a:p>
        </p:txBody>
      </p:sp>
      <p:sp>
        <p:nvSpPr>
          <p:cNvPr id="5" name="Content Placeholder 4">
            <a:extLst>
              <a:ext uri="{FF2B5EF4-FFF2-40B4-BE49-F238E27FC236}">
                <a16:creationId xmlns:a16="http://schemas.microsoft.com/office/drawing/2014/main" id="{4666E369-F8E2-4562-9E8C-99563AFF351E}"/>
              </a:ext>
            </a:extLst>
          </p:cNvPr>
          <p:cNvSpPr>
            <a:spLocks noGrp="1"/>
          </p:cNvSpPr>
          <p:nvPr>
            <p:ph sz="quarter" idx="15"/>
          </p:nvPr>
        </p:nvSpPr>
        <p:spPr>
          <a:xfrm>
            <a:off x="533400" y="4373124"/>
            <a:ext cx="3962400" cy="10334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31875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0"/>
            <a:ext cx="4267200" cy="3962399"/>
          </a:xfrm>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5/13/2020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11" name="Picture Placeholder 10">
            <a:extLst>
              <a:ext uri="{FF2B5EF4-FFF2-40B4-BE49-F238E27FC236}">
                <a16:creationId xmlns:a16="http://schemas.microsoft.com/office/drawing/2014/main" id="{2B1BB99B-49DB-48E0-A1CE-F5FDBFF5084E}"/>
              </a:ext>
            </a:extLst>
          </p:cNvPr>
          <p:cNvSpPr>
            <a:spLocks noGrp="1"/>
          </p:cNvSpPr>
          <p:nvPr>
            <p:ph type="pic" sz="quarter" idx="14"/>
          </p:nvPr>
        </p:nvSpPr>
        <p:spPr>
          <a:xfrm>
            <a:off x="4876800" y="1600200"/>
            <a:ext cx="3810000" cy="3962400"/>
          </a:xfrm>
        </p:spPr>
        <p:txBody>
          <a:bodyPr/>
          <a:lstStyle/>
          <a:p>
            <a:endParaRPr lang="en-IN"/>
          </a:p>
        </p:txBody>
      </p:sp>
    </p:spTree>
    <p:extLst>
      <p:ext uri="{BB962C8B-B14F-4D97-AF65-F5344CB8AC3E}">
        <p14:creationId xmlns:p14="http://schemas.microsoft.com/office/powerpoint/2010/main" val="163543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emf"/><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5/13/2020</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4">
            <a:extLst>
              <a:ext uri="{FF2B5EF4-FFF2-40B4-BE49-F238E27FC236}">
                <a16:creationId xmlns:a16="http://schemas.microsoft.com/office/drawing/2014/main" id="{F89677EB-7E87-4187-8F68-6F33EF8C00AC}"/>
              </a:ext>
            </a:extLst>
          </p:cNvPr>
          <p:cNvSpPr txBox="1">
            <a:spLocks/>
          </p:cNvSpPr>
          <p:nvPr userDrawn="1"/>
        </p:nvSpPr>
        <p:spPr>
          <a:xfrm>
            <a:off x="3578470" y="6404786"/>
            <a:ext cx="5102225" cy="246221"/>
          </a:xfrm>
          <a:prstGeom prst="rect">
            <a:avLst/>
          </a:prstGeom>
        </p:spPr>
        <p:txBody>
          <a:bodyPr vert="horz" wrap="square" lIns="0" tIns="0" rIns="0" bIns="0" rtlCol="0">
            <a:sp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lgn="r" fontAlgn="base">
              <a:buNone/>
            </a:pPr>
            <a:r>
              <a:rPr lang="en-US" dirty="0"/>
              <a:t>Copyright © 2021, 2018, 2016 Pearson Education, Inc.</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91" r:id="rId6"/>
    <p:sldLayoutId id="2147483692" r:id="rId7"/>
    <p:sldLayoutId id="2147483694" r:id="rId8"/>
    <p:sldLayoutId id="2147483693" r:id="rId9"/>
    <p:sldLayoutId id="2147483658" r:id="rId10"/>
    <p:sldLayoutId id="2147483660" r:id="rId11"/>
    <p:sldLayoutId id="2147483662" r:id="rId12"/>
    <p:sldLayoutId id="2147483661" r:id="rId13"/>
    <p:sldLayoutId id="2147483663" r:id="rId14"/>
    <p:sldLayoutId id="2147483651" r:id="rId15"/>
    <p:sldLayoutId id="2147483654" r:id="rId16"/>
    <p:sldLayoutId id="2147483655" r:id="rId17"/>
    <p:sldLayoutId id="2147483667" r:id="rId18"/>
    <p:sldLayoutId id="2147483668" r:id="rId19"/>
    <p:sldLayoutId id="2147483695" r:id="rId20"/>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5/13/2020</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4">
            <a:extLst>
              <a:ext uri="{FF2B5EF4-FFF2-40B4-BE49-F238E27FC236}">
                <a16:creationId xmlns:a16="http://schemas.microsoft.com/office/drawing/2014/main" id="{65FE45E4-A5D0-4D15-BC22-3AC82552BD27}"/>
              </a:ext>
            </a:extLst>
          </p:cNvPr>
          <p:cNvSpPr txBox="1">
            <a:spLocks/>
          </p:cNvSpPr>
          <p:nvPr userDrawn="1"/>
        </p:nvSpPr>
        <p:spPr>
          <a:xfrm>
            <a:off x="3578470" y="6404786"/>
            <a:ext cx="5102225" cy="246221"/>
          </a:xfrm>
          <a:prstGeom prst="rect">
            <a:avLst/>
          </a:prstGeom>
        </p:spPr>
        <p:txBody>
          <a:bodyPr vert="horz" wrap="square" lIns="0" tIns="0" rIns="0" bIns="0" rtlCol="0">
            <a:sp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marL="0" indent="0" algn="r" fontAlgn="base">
              <a:buNone/>
            </a:pPr>
            <a:r>
              <a:rPr lang="en-US" dirty="0"/>
              <a:t>Copyright © 2021, 2018, 2016 Pearson Education, Inc.</a:t>
            </a:r>
          </a:p>
        </p:txBody>
      </p:sp>
    </p:spTree>
    <p:extLst>
      <p:ext uri="{BB962C8B-B14F-4D97-AF65-F5344CB8AC3E}">
        <p14:creationId xmlns:p14="http://schemas.microsoft.com/office/powerpoint/2010/main" val="6656058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877"/>
            <a:ext cx="8229600" cy="555051"/>
          </a:xfrm>
        </p:spPr>
        <p:txBody>
          <a:bodyPr>
            <a:spAutoFit/>
          </a:bodyPr>
          <a:lstStyle/>
          <a:p>
            <a:r>
              <a:rPr lang="en-US" altLang="en-US" sz="3600" dirty="0">
                <a:latin typeface="+mj-lt"/>
                <a:sym typeface="Times New Roman" panose="02020603050405020304" pitchFamily="18" charset="0"/>
              </a:rPr>
              <a:t>Principles of Marketing</a:t>
            </a:r>
            <a:endParaRPr lang="en-IN" sz="3600" dirty="0">
              <a:latin typeface="+mj-lt"/>
            </a:endParaRPr>
          </a:p>
        </p:txBody>
      </p:sp>
      <p:sp>
        <p:nvSpPr>
          <p:cNvPr id="3" name="Text Placeholder 2"/>
          <p:cNvSpPr>
            <a:spLocks noGrp="1"/>
          </p:cNvSpPr>
          <p:nvPr>
            <p:ph type="body" sz="quarter" idx="13"/>
          </p:nvPr>
        </p:nvSpPr>
        <p:spPr>
          <a:xfrm>
            <a:off x="457200" y="846959"/>
            <a:ext cx="8229600" cy="359857"/>
          </a:xfrm>
        </p:spPr>
        <p:txBody>
          <a:bodyPr>
            <a:spAutoFit/>
          </a:bodyPr>
          <a:lstStyle/>
          <a:p>
            <a:r>
              <a:rPr lang="en-US" dirty="0"/>
              <a:t>Eighteenth Edition</a:t>
            </a:r>
            <a:endParaRPr lang="en-IN" dirty="0"/>
          </a:p>
        </p:txBody>
      </p:sp>
      <p:sp>
        <p:nvSpPr>
          <p:cNvPr id="4" name="Text Placeholder 3"/>
          <p:cNvSpPr>
            <a:spLocks noGrp="1"/>
          </p:cNvSpPr>
          <p:nvPr>
            <p:ph type="body" sz="quarter" idx="14"/>
          </p:nvPr>
        </p:nvSpPr>
        <p:spPr>
          <a:xfrm>
            <a:off x="4583872" y="2911153"/>
            <a:ext cx="4102928" cy="492443"/>
          </a:xfrm>
        </p:spPr>
        <p:txBody>
          <a:bodyPr vert="horz" wrap="square" lIns="0" tIns="0" rIns="0" bIns="0" rtlCol="0" anchor="ctr">
            <a:spAutoFit/>
          </a:bodyPr>
          <a:lstStyle/>
          <a:p>
            <a:pPr>
              <a:spcBef>
                <a:spcPct val="0"/>
              </a:spcBef>
              <a:defRPr/>
            </a:pPr>
            <a:r>
              <a:rPr lang="en-US" sz="3200" dirty="0"/>
              <a:t>Chapter 3</a:t>
            </a:r>
          </a:p>
        </p:txBody>
      </p:sp>
      <p:sp>
        <p:nvSpPr>
          <p:cNvPr id="5" name="Text Placeholder 4"/>
          <p:cNvSpPr>
            <a:spLocks noGrp="1"/>
          </p:cNvSpPr>
          <p:nvPr>
            <p:ph type="body" sz="quarter" idx="15"/>
          </p:nvPr>
        </p:nvSpPr>
        <p:spPr>
          <a:xfrm>
            <a:off x="4586514" y="3517561"/>
            <a:ext cx="4102928" cy="704745"/>
          </a:xfrm>
        </p:spPr>
        <p:txBody>
          <a:bodyPr vert="horz" wrap="square" lIns="0" tIns="0" rIns="0" bIns="0" rtlCol="0">
            <a:spAutoFit/>
          </a:bodyPr>
          <a:lstStyle/>
          <a:p>
            <a:pPr>
              <a:lnSpc>
                <a:spcPct val="120000"/>
              </a:lnSpc>
              <a:buSzPct val="100000"/>
              <a:defRPr/>
            </a:pPr>
            <a:r>
              <a:rPr lang="en-US" sz="2000" dirty="0"/>
              <a:t>Analyzing the Marketing Environment</a:t>
            </a:r>
          </a:p>
        </p:txBody>
      </p:sp>
      <p:pic>
        <p:nvPicPr>
          <p:cNvPr id="12" name="Picture Placeholder 11" descr="Front Cover: Principles of Marketing, Eighteenth Edition by Kotler and Armstrong">
            <a:extLst>
              <a:ext uri="{FF2B5EF4-FFF2-40B4-BE49-F238E27FC236}">
                <a16:creationId xmlns:a16="http://schemas.microsoft.com/office/drawing/2014/main" id="{464A9C8D-6CAF-462A-9D4E-6F88E0C0BCF6}"/>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488868" y="1298200"/>
            <a:ext cx="3920217" cy="5017876"/>
          </a:xfrm>
          <a:prstGeom prst="rect">
            <a:avLst/>
          </a:prstGeom>
        </p:spPr>
      </p:pic>
      <p:sp>
        <p:nvSpPr>
          <p:cNvPr id="6" name="Text Placeholder 5">
            <a:extLst>
              <a:ext uri="{FF2B5EF4-FFF2-40B4-BE49-F238E27FC236}">
                <a16:creationId xmlns:a16="http://schemas.microsoft.com/office/drawing/2014/main" id="{7D98ACA4-C370-4839-9D3C-7EB60DD1C3A6}"/>
              </a:ext>
            </a:extLst>
          </p:cNvPr>
          <p:cNvSpPr>
            <a:spLocks noGrp="1"/>
          </p:cNvSpPr>
          <p:nvPr>
            <p:ph type="body" sz="quarter" idx="16"/>
          </p:nvPr>
        </p:nvSpPr>
        <p:spPr>
          <a:xfrm>
            <a:off x="3578470" y="6404786"/>
            <a:ext cx="5102225" cy="184666"/>
          </a:xfrm>
        </p:spPr>
        <p:txBody>
          <a:bodyPr/>
          <a:lstStyle/>
          <a:p>
            <a:pPr algn="r" fontAlgn="base"/>
            <a:r>
              <a:rPr lang="en-US" dirty="0">
                <a:latin typeface="Verdana" panose="020B0604030504040204" pitchFamily="34" charset="0"/>
                <a:ea typeface="Verdana" panose="020B0604030504040204" pitchFamily="34" charset="0"/>
              </a:rPr>
              <a:t>Copyright © 2021, 2018, 2016 Pearson Education, Inc.</a:t>
            </a:r>
          </a:p>
        </p:txBody>
      </p:sp>
    </p:spTree>
    <p:extLst>
      <p:ext uri="{BB962C8B-B14F-4D97-AF65-F5344CB8AC3E}">
        <p14:creationId xmlns:p14="http://schemas.microsoft.com/office/powerpoint/2010/main" val="227765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900"/>
            <a:ext cx="8229600" cy="511889"/>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(3 of 8)</a:t>
            </a:r>
            <a:endParaRPr lang="en-US" sz="2800" dirty="0">
              <a:latin typeface="+mj-lt"/>
            </a:endParaRPr>
          </a:p>
        </p:txBody>
      </p:sp>
      <p:sp>
        <p:nvSpPr>
          <p:cNvPr id="3" name="Content Placeholder 2"/>
          <p:cNvSpPr>
            <a:spLocks noGrp="1"/>
          </p:cNvSpPr>
          <p:nvPr>
            <p:ph idx="1"/>
          </p:nvPr>
        </p:nvSpPr>
        <p:spPr>
          <a:xfrm>
            <a:off x="457200" y="1005348"/>
            <a:ext cx="8229600" cy="369332"/>
          </a:xfrm>
        </p:spPr>
        <p:txBody>
          <a:bodyPr wrap="square">
            <a:spAutoFit/>
          </a:bodyPr>
          <a:lstStyle/>
          <a:p>
            <a:pPr marL="0" indent="0">
              <a:spcBef>
                <a:spcPts val="600"/>
              </a:spcBef>
              <a:buSzPct val="100000"/>
              <a:buNone/>
              <a:defRPr/>
            </a:pPr>
            <a:r>
              <a:rPr lang="en-US" sz="2400" b="1" dirty="0"/>
              <a:t>Suppliers</a:t>
            </a:r>
            <a:endParaRPr lang="en-US" sz="2400" b="1" dirty="0">
              <a:solidFill>
                <a:srgbClr val="000000"/>
              </a:solidFill>
            </a:endParaRPr>
          </a:p>
        </p:txBody>
      </p:sp>
      <p:sp>
        <p:nvSpPr>
          <p:cNvPr id="4" name="Content Placeholder 3"/>
          <p:cNvSpPr>
            <a:spLocks noGrp="1"/>
          </p:cNvSpPr>
          <p:nvPr>
            <p:ph sz="quarter" idx="13"/>
          </p:nvPr>
        </p:nvSpPr>
        <p:spPr>
          <a:xfrm>
            <a:off x="457200" y="1625265"/>
            <a:ext cx="8229600" cy="824165"/>
          </a:xfrm>
        </p:spPr>
        <p:txBody>
          <a:bodyPr/>
          <a:lstStyle/>
          <a:p>
            <a:pPr>
              <a:spcBef>
                <a:spcPts val="600"/>
              </a:spcBef>
              <a:buSzPct val="100000"/>
              <a:defRPr/>
            </a:pPr>
            <a:r>
              <a:rPr lang="en-US" sz="2400" dirty="0">
                <a:solidFill>
                  <a:srgbClr val="000000"/>
                </a:solidFill>
              </a:rPr>
              <a:t>Provide the resources to produce goods and services	</a:t>
            </a:r>
          </a:p>
          <a:p>
            <a:pPr>
              <a:spcBef>
                <a:spcPts val="600"/>
              </a:spcBef>
              <a:buSzPct val="100000"/>
              <a:defRPr/>
            </a:pPr>
            <a:r>
              <a:rPr lang="en-US" sz="2400" dirty="0">
                <a:solidFill>
                  <a:srgbClr val="000000"/>
                </a:solidFill>
              </a:rPr>
              <a:t>Treat as partners to provide customer value</a:t>
            </a: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77151" y="2639289"/>
            <a:ext cx="4080994" cy="3332019"/>
          </a:xfrm>
        </p:spPr>
        <p:txBody>
          <a:bodyPr/>
          <a:lstStyle/>
          <a:p>
            <a:pPr marL="0" indent="0">
              <a:buNone/>
            </a:pPr>
            <a:r>
              <a:rPr lang="en-US" sz="2400" dirty="0"/>
              <a:t>Suppliers: Giant furniture retailer IKEA doesn’t just buy from its suppliers. It involves them deeply in the process of delivering the trendy but simple and affordable home furnishings to create a better everyday life for its customers.</a:t>
            </a:r>
          </a:p>
        </p:txBody>
      </p:sp>
      <p:pic>
        <p:nvPicPr>
          <p:cNvPr id="11" name="Picture Placeholder 10" descr="A photo shows a teenage girl’s bedroom that includes bed, furnishing, study table and chair, furnished by IKEA. ">
            <a:extLst>
              <a:ext uri="{FF2B5EF4-FFF2-40B4-BE49-F238E27FC236}">
                <a16:creationId xmlns:a16="http://schemas.microsoft.com/office/drawing/2014/main" id="{BB8265A3-36B4-4DA0-9CC5-19163A02B8E6}"/>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669933" y="2776536"/>
            <a:ext cx="3999143" cy="2787637"/>
          </a:xfrm>
          <a:prstGeom prst="rect">
            <a:avLst/>
          </a:prstGeom>
        </p:spPr>
      </p:pic>
    </p:spTree>
    <p:extLst>
      <p:ext uri="{BB962C8B-B14F-4D97-AF65-F5344CB8AC3E}">
        <p14:creationId xmlns:p14="http://schemas.microsoft.com/office/powerpoint/2010/main" val="80369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900"/>
            <a:ext cx="8229600" cy="511889"/>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(4 of 8)</a:t>
            </a:r>
            <a:endParaRPr lang="en-US" sz="2800" dirty="0">
              <a:latin typeface="+mj-lt"/>
            </a:endParaRPr>
          </a:p>
        </p:txBody>
      </p:sp>
      <p:sp>
        <p:nvSpPr>
          <p:cNvPr id="4" name="Content Placeholder 3"/>
          <p:cNvSpPr>
            <a:spLocks noGrp="1"/>
          </p:cNvSpPr>
          <p:nvPr>
            <p:ph sz="quarter" idx="13"/>
          </p:nvPr>
        </p:nvSpPr>
        <p:spPr>
          <a:xfrm>
            <a:off x="457200" y="1004455"/>
            <a:ext cx="4129790" cy="384478"/>
          </a:xfrm>
        </p:spPr>
        <p:txBody>
          <a:bodyPr/>
          <a:lstStyle/>
          <a:p>
            <a:pPr marL="0" indent="0">
              <a:buNone/>
            </a:pPr>
            <a:r>
              <a:rPr lang="en-US" sz="2400" b="1" dirty="0"/>
              <a:t>Marketing Intermediaries</a:t>
            </a:r>
            <a:endParaRPr lang="en-US" sz="2400" dirty="0"/>
          </a:p>
        </p:txBody>
      </p:sp>
      <p:sp>
        <p:nvSpPr>
          <p:cNvPr id="3" name="Content Placeholder 2"/>
          <p:cNvSpPr>
            <a:spLocks noGrp="1"/>
          </p:cNvSpPr>
          <p:nvPr>
            <p:ph idx="1"/>
          </p:nvPr>
        </p:nvSpPr>
        <p:spPr>
          <a:xfrm>
            <a:off x="457200" y="1620985"/>
            <a:ext cx="4080994" cy="1846659"/>
          </a:xfrm>
        </p:spPr>
        <p:txBody>
          <a:bodyPr wrap="square">
            <a:spAutoFit/>
          </a:bodyPr>
          <a:lstStyle/>
          <a:p>
            <a:pPr marL="0" indent="0">
              <a:buNone/>
            </a:pPr>
            <a:r>
              <a:rPr lang="en-IN" sz="2400" b="1" dirty="0"/>
              <a:t>Marketing intermediaries</a:t>
            </a:r>
            <a:r>
              <a:rPr lang="en-IN" sz="2400" dirty="0"/>
              <a:t> are firms that help the company to promote, sell, and distribute its goods to final buyers.</a:t>
            </a: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669932" y="991850"/>
            <a:ext cx="3983061" cy="2275814"/>
          </a:xfrm>
        </p:spPr>
        <p:txBody>
          <a:bodyPr/>
          <a:lstStyle/>
          <a:p>
            <a:pPr marL="0" indent="0">
              <a:buNone/>
            </a:pPr>
            <a:r>
              <a:rPr lang="en-IN" sz="2400" dirty="0"/>
              <a:t>Partnering with intermediaries: Coca-Cola provides its retail partners with much more than just soft drinks. It also pledges powerful marketing support.</a:t>
            </a:r>
          </a:p>
        </p:txBody>
      </p:sp>
      <p:pic>
        <p:nvPicPr>
          <p:cNvPr id="10" name="Picture Placeholder 9" descr="A screen capture shows a web page of Coke Solutions with the tagline &quot;Working together to make your business better.&quot; The page shows a Tools and Resources section that reads &quot;Ways to ensure foodservice quality in your restaurant.&quot; ">
            <a:extLst>
              <a:ext uri="{FF2B5EF4-FFF2-40B4-BE49-F238E27FC236}">
                <a16:creationId xmlns:a16="http://schemas.microsoft.com/office/drawing/2014/main" id="{0661F074-0F76-467F-852C-F37B0ADC317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5333822" y="3368689"/>
            <a:ext cx="2713315" cy="2952613"/>
          </a:xfrm>
          <a:prstGeom prst="rect">
            <a:avLst/>
          </a:prstGeom>
        </p:spPr>
      </p:pic>
    </p:spTree>
    <p:extLst>
      <p:ext uri="{BB962C8B-B14F-4D97-AF65-F5344CB8AC3E}">
        <p14:creationId xmlns:p14="http://schemas.microsoft.com/office/powerpoint/2010/main" val="113906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00"/>
            <a:ext cx="8229600" cy="563352"/>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(5 of 8)</a:t>
            </a:r>
            <a:endParaRPr lang="en-US" sz="2800" dirty="0">
              <a:latin typeface="+mj-lt"/>
            </a:endParaRPr>
          </a:p>
        </p:txBody>
      </p:sp>
      <p:sp>
        <p:nvSpPr>
          <p:cNvPr id="4" name="Content Placeholder 3"/>
          <p:cNvSpPr>
            <a:spLocks noGrp="1"/>
          </p:cNvSpPr>
          <p:nvPr>
            <p:ph idx="13"/>
          </p:nvPr>
        </p:nvSpPr>
        <p:spPr>
          <a:xfrm>
            <a:off x="457200" y="990600"/>
            <a:ext cx="8229600" cy="381000"/>
          </a:xfrm>
        </p:spPr>
        <p:txBody>
          <a:bodyPr/>
          <a:lstStyle/>
          <a:p>
            <a:pPr marL="0" indent="0">
              <a:buNone/>
            </a:pPr>
            <a:r>
              <a:rPr lang="en-US" sz="2400" b="1" dirty="0"/>
              <a:t>Marketing Intermediaries</a:t>
            </a:r>
            <a:endParaRPr lang="en-US" sz="2400" dirty="0"/>
          </a:p>
        </p:txBody>
      </p:sp>
      <p:sp>
        <p:nvSpPr>
          <p:cNvPr id="3" name="Content Placeholder 2"/>
          <p:cNvSpPr>
            <a:spLocks noGrp="1"/>
          </p:cNvSpPr>
          <p:nvPr>
            <p:ph idx="1"/>
          </p:nvPr>
        </p:nvSpPr>
        <p:spPr>
          <a:xfrm>
            <a:off x="457200" y="1524000"/>
            <a:ext cx="8229600" cy="1708160"/>
          </a:xfrm>
        </p:spPr>
        <p:txBody>
          <a:bodyPr>
            <a:spAutoFit/>
          </a:bodyPr>
          <a:lstStyle/>
          <a:p>
            <a:pPr lvl="0">
              <a:spcBef>
                <a:spcPts val="600"/>
              </a:spcBef>
            </a:pPr>
            <a:r>
              <a:rPr lang="en-US" sz="2400" dirty="0"/>
              <a:t>Resellers</a:t>
            </a:r>
          </a:p>
          <a:p>
            <a:pPr lvl="0">
              <a:spcBef>
                <a:spcPts val="600"/>
              </a:spcBef>
            </a:pPr>
            <a:r>
              <a:rPr lang="en-US" sz="2400" dirty="0"/>
              <a:t>Physical distribution firms</a:t>
            </a:r>
          </a:p>
          <a:p>
            <a:pPr lvl="0">
              <a:spcBef>
                <a:spcPts val="600"/>
              </a:spcBef>
            </a:pPr>
            <a:r>
              <a:rPr lang="en-US" sz="2400" dirty="0"/>
              <a:t>Marketing services agencies</a:t>
            </a:r>
          </a:p>
          <a:p>
            <a:pPr lvl="0">
              <a:spcBef>
                <a:spcPts val="600"/>
              </a:spcBef>
            </a:pPr>
            <a:r>
              <a:rPr lang="en-US" sz="2400" dirty="0"/>
              <a:t>Financial intermediaries</a:t>
            </a:r>
          </a:p>
        </p:txBody>
      </p:sp>
    </p:spTree>
    <p:extLst>
      <p:ext uri="{BB962C8B-B14F-4D97-AF65-F5344CB8AC3E}">
        <p14:creationId xmlns:p14="http://schemas.microsoft.com/office/powerpoint/2010/main" val="144283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00"/>
            <a:ext cx="8229600" cy="563352"/>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(6 of 8)</a:t>
            </a:r>
            <a:endParaRPr lang="en-US" sz="2800" dirty="0">
              <a:latin typeface="+mj-lt"/>
            </a:endParaRPr>
          </a:p>
        </p:txBody>
      </p:sp>
      <p:sp>
        <p:nvSpPr>
          <p:cNvPr id="4" name="Content Placeholder 3"/>
          <p:cNvSpPr>
            <a:spLocks noGrp="1"/>
          </p:cNvSpPr>
          <p:nvPr>
            <p:ph idx="13"/>
          </p:nvPr>
        </p:nvSpPr>
        <p:spPr>
          <a:xfrm>
            <a:off x="457200" y="990600"/>
            <a:ext cx="8229600" cy="381000"/>
          </a:xfrm>
        </p:spPr>
        <p:txBody>
          <a:bodyPr/>
          <a:lstStyle/>
          <a:p>
            <a:pPr marL="0" indent="0">
              <a:buNone/>
            </a:pPr>
            <a:r>
              <a:rPr lang="en-US" sz="2400" b="1" dirty="0"/>
              <a:t>Competitors</a:t>
            </a:r>
            <a:endParaRPr lang="en-US" sz="2400" dirty="0"/>
          </a:p>
        </p:txBody>
      </p:sp>
      <p:sp>
        <p:nvSpPr>
          <p:cNvPr id="3" name="Content Placeholder 2"/>
          <p:cNvSpPr>
            <a:spLocks noGrp="1"/>
          </p:cNvSpPr>
          <p:nvPr>
            <p:ph idx="1"/>
          </p:nvPr>
        </p:nvSpPr>
        <p:spPr>
          <a:xfrm>
            <a:off x="457200" y="1676400"/>
            <a:ext cx="8229600" cy="1107996"/>
          </a:xfrm>
        </p:spPr>
        <p:txBody>
          <a:bodyPr>
            <a:spAutoFit/>
          </a:bodyPr>
          <a:lstStyle/>
          <a:p>
            <a:pPr marL="0" indent="0">
              <a:buNone/>
              <a:defRPr/>
            </a:pPr>
            <a:r>
              <a:rPr lang="en-US" altLang="en-US" sz="2400" dirty="0">
                <a:solidFill>
                  <a:srgbClr val="000000"/>
                </a:solidFill>
              </a:rPr>
              <a:t>Firms must gain strategic advantage by positioning their offerings strongly against competitors’ offerings in the minds of consumers.</a:t>
            </a:r>
          </a:p>
        </p:txBody>
      </p:sp>
    </p:spTree>
    <p:extLst>
      <p:ext uri="{BB962C8B-B14F-4D97-AF65-F5344CB8AC3E}">
        <p14:creationId xmlns:p14="http://schemas.microsoft.com/office/powerpoint/2010/main" val="178245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900"/>
            <a:ext cx="8229600" cy="511889"/>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(7 of 8)</a:t>
            </a:r>
            <a:endParaRPr lang="en-US" sz="2800" dirty="0">
              <a:latin typeface="+mj-lt"/>
            </a:endParaRPr>
          </a:p>
        </p:txBody>
      </p:sp>
      <p:sp>
        <p:nvSpPr>
          <p:cNvPr id="4" name="Content Placeholder 3"/>
          <p:cNvSpPr>
            <a:spLocks noGrp="1"/>
          </p:cNvSpPr>
          <p:nvPr>
            <p:ph sz="quarter" idx="13"/>
          </p:nvPr>
        </p:nvSpPr>
        <p:spPr>
          <a:xfrm>
            <a:off x="457200" y="1081286"/>
            <a:ext cx="4129790" cy="262604"/>
          </a:xfrm>
        </p:spPr>
        <p:txBody>
          <a:bodyPr/>
          <a:lstStyle/>
          <a:p>
            <a:pPr marL="0" indent="0">
              <a:buNone/>
            </a:pPr>
            <a:r>
              <a:rPr lang="en-US" sz="1800" b="1" dirty="0"/>
              <a:t>Publics</a:t>
            </a:r>
            <a:endParaRPr lang="en-US" sz="1800" dirty="0"/>
          </a:p>
        </p:txBody>
      </p:sp>
      <p:sp>
        <p:nvSpPr>
          <p:cNvPr id="3" name="Content Placeholder 2"/>
          <p:cNvSpPr>
            <a:spLocks noGrp="1"/>
          </p:cNvSpPr>
          <p:nvPr>
            <p:ph idx="1"/>
          </p:nvPr>
        </p:nvSpPr>
        <p:spPr>
          <a:xfrm>
            <a:off x="457200" y="1452762"/>
            <a:ext cx="4080994" cy="3585597"/>
          </a:xfrm>
        </p:spPr>
        <p:txBody>
          <a:bodyPr wrap="square">
            <a:spAutoFit/>
          </a:bodyPr>
          <a:lstStyle/>
          <a:p>
            <a:pPr marL="0" indent="0">
              <a:spcBef>
                <a:spcPts val="600"/>
              </a:spcBef>
              <a:buNone/>
            </a:pPr>
            <a:r>
              <a:rPr lang="en-US" altLang="en-US" sz="1800" dirty="0">
                <a:solidFill>
                  <a:srgbClr val="000000"/>
                </a:solidFill>
              </a:rPr>
              <a:t>Any group that has an actual or potential interest in or impact on an organization’s ability to achieve its objectives</a:t>
            </a:r>
          </a:p>
          <a:p>
            <a:pPr marL="342900" lvl="4" indent="-342900"/>
            <a:r>
              <a:rPr lang="en-US" altLang="en-US" sz="1800" dirty="0"/>
              <a:t>Financial publics</a:t>
            </a:r>
          </a:p>
          <a:p>
            <a:pPr marL="342900" lvl="4" indent="-342900"/>
            <a:r>
              <a:rPr lang="en-US" altLang="en-US" sz="1800" dirty="0"/>
              <a:t>Media publics</a:t>
            </a:r>
          </a:p>
          <a:p>
            <a:pPr marL="342900" lvl="4" indent="-342900"/>
            <a:r>
              <a:rPr lang="en-US" altLang="en-US" sz="1800" dirty="0"/>
              <a:t>Government publics</a:t>
            </a:r>
          </a:p>
          <a:p>
            <a:pPr marL="342900" lvl="4" indent="-342900"/>
            <a:r>
              <a:rPr lang="en-US" altLang="en-US" sz="1800" dirty="0"/>
              <a:t>Citizen-action publics</a:t>
            </a:r>
          </a:p>
          <a:p>
            <a:pPr marL="342900" lvl="4" indent="-342900"/>
            <a:r>
              <a:rPr lang="en-US" altLang="en-US" sz="1800" dirty="0"/>
              <a:t>Local publics</a:t>
            </a:r>
          </a:p>
          <a:p>
            <a:pPr marL="342900" lvl="4" indent="-342900"/>
            <a:r>
              <a:rPr lang="en-US" altLang="en-US" sz="1800" dirty="0"/>
              <a:t>General public</a:t>
            </a:r>
          </a:p>
          <a:p>
            <a:pPr marL="342900" lvl="4" indent="-342900"/>
            <a:r>
              <a:rPr lang="en-US" altLang="en-US" sz="1800" dirty="0"/>
              <a:t>Internal publics</a:t>
            </a: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669932" y="1066800"/>
            <a:ext cx="3983061" cy="1692924"/>
          </a:xfrm>
        </p:spPr>
        <p:txBody>
          <a:bodyPr/>
          <a:lstStyle/>
          <a:p>
            <a:pPr marL="0" indent="0">
              <a:buNone/>
            </a:pPr>
            <a:r>
              <a:rPr lang="en-US" sz="1800" dirty="0"/>
              <a:t>Publics: P&amp;G has a long history of giving back to its local publics. The Tide Loads of Hope program brings “hope not just soap” in the form of free mobile laundry services to people in communities facing natural disasters.</a:t>
            </a:r>
          </a:p>
        </p:txBody>
      </p:sp>
      <p:pic>
        <p:nvPicPr>
          <p:cNvPr id="9" name="Picture Placeholder 8" descr="A photo shows a set-up of Tide Loads of Hope program to provide free full service laundry. ">
            <a:extLst>
              <a:ext uri="{FF2B5EF4-FFF2-40B4-BE49-F238E27FC236}">
                <a16:creationId xmlns:a16="http://schemas.microsoft.com/office/drawing/2014/main" id="{A40107CE-F504-48A7-B347-DD8A4E1486BE}"/>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648200" y="2971800"/>
            <a:ext cx="4035829" cy="2872047"/>
          </a:xfrm>
          <a:prstGeom prst="rect">
            <a:avLst/>
          </a:prstGeom>
        </p:spPr>
      </p:pic>
    </p:spTree>
    <p:extLst>
      <p:ext uri="{BB962C8B-B14F-4D97-AF65-F5344CB8AC3E}">
        <p14:creationId xmlns:p14="http://schemas.microsoft.com/office/powerpoint/2010/main" val="82846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00"/>
            <a:ext cx="8229600" cy="563352"/>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(8 of 8)</a:t>
            </a:r>
            <a:endParaRPr lang="en-US" sz="2800" dirty="0">
              <a:latin typeface="+mj-lt"/>
            </a:endParaRPr>
          </a:p>
        </p:txBody>
      </p:sp>
      <p:sp>
        <p:nvSpPr>
          <p:cNvPr id="4" name="Content Placeholder 3"/>
          <p:cNvSpPr>
            <a:spLocks noGrp="1"/>
          </p:cNvSpPr>
          <p:nvPr>
            <p:ph idx="13"/>
          </p:nvPr>
        </p:nvSpPr>
        <p:spPr>
          <a:xfrm>
            <a:off x="457200" y="990600"/>
            <a:ext cx="8229600" cy="381000"/>
          </a:xfrm>
        </p:spPr>
        <p:txBody>
          <a:bodyPr/>
          <a:lstStyle/>
          <a:p>
            <a:pPr marL="0" indent="0">
              <a:buNone/>
            </a:pPr>
            <a:r>
              <a:rPr lang="en-US" sz="2400" b="1" dirty="0"/>
              <a:t>Customers</a:t>
            </a:r>
            <a:endParaRPr lang="en-US" sz="2400" dirty="0"/>
          </a:p>
        </p:txBody>
      </p:sp>
      <p:sp>
        <p:nvSpPr>
          <p:cNvPr id="3" name="Content Placeholder 2"/>
          <p:cNvSpPr>
            <a:spLocks noGrp="1"/>
          </p:cNvSpPr>
          <p:nvPr>
            <p:ph idx="1"/>
          </p:nvPr>
        </p:nvSpPr>
        <p:spPr>
          <a:xfrm>
            <a:off x="457200" y="1676400"/>
            <a:ext cx="8229600" cy="2154436"/>
          </a:xfrm>
        </p:spPr>
        <p:txBody>
          <a:bodyPr>
            <a:spAutoFit/>
          </a:bodyPr>
          <a:lstStyle/>
          <a:p>
            <a:pPr marL="225425" indent="-225425">
              <a:spcBef>
                <a:spcPts val="600"/>
              </a:spcBef>
              <a:buFont typeface="Arial"/>
              <a:buChar char="•"/>
            </a:pPr>
            <a:r>
              <a:rPr lang="en-US" altLang="en-US" sz="2400" dirty="0">
                <a:solidFill>
                  <a:srgbClr val="000000"/>
                </a:solidFill>
              </a:rPr>
              <a:t>Consumer markets</a:t>
            </a:r>
          </a:p>
          <a:p>
            <a:pPr marL="225425" indent="-225425">
              <a:spcBef>
                <a:spcPts val="600"/>
              </a:spcBef>
              <a:buFont typeface="Arial"/>
              <a:buChar char="•"/>
            </a:pPr>
            <a:r>
              <a:rPr lang="en-US" altLang="en-US" sz="2400" dirty="0">
                <a:solidFill>
                  <a:srgbClr val="000000"/>
                </a:solidFill>
              </a:rPr>
              <a:t>Business markets</a:t>
            </a:r>
          </a:p>
          <a:p>
            <a:pPr marL="225425" indent="-225425">
              <a:spcBef>
                <a:spcPts val="600"/>
              </a:spcBef>
              <a:buFont typeface="Arial"/>
              <a:buChar char="•"/>
            </a:pPr>
            <a:r>
              <a:rPr lang="en-US" altLang="en-US" sz="2400" dirty="0">
                <a:solidFill>
                  <a:srgbClr val="000000"/>
                </a:solidFill>
              </a:rPr>
              <a:t>Reseller markets</a:t>
            </a:r>
          </a:p>
          <a:p>
            <a:pPr marL="225425" indent="-225425">
              <a:spcBef>
                <a:spcPts val="600"/>
              </a:spcBef>
              <a:buFont typeface="Arial"/>
              <a:buChar char="•"/>
            </a:pPr>
            <a:r>
              <a:rPr lang="en-US" altLang="en-US" sz="2400" dirty="0">
                <a:solidFill>
                  <a:srgbClr val="000000"/>
                </a:solidFill>
              </a:rPr>
              <a:t>Government markets</a:t>
            </a:r>
          </a:p>
          <a:p>
            <a:pPr marL="225425" indent="-225425">
              <a:spcBef>
                <a:spcPts val="600"/>
              </a:spcBef>
              <a:buFont typeface="Arial"/>
              <a:buChar char="•"/>
            </a:pPr>
            <a:r>
              <a:rPr lang="en-US" altLang="en-US" sz="2400" dirty="0">
                <a:solidFill>
                  <a:srgbClr val="000000"/>
                </a:solidFill>
              </a:rPr>
              <a:t>International markets</a:t>
            </a:r>
          </a:p>
        </p:txBody>
      </p:sp>
    </p:spTree>
    <p:extLst>
      <p:ext uri="{BB962C8B-B14F-4D97-AF65-F5344CB8AC3E}">
        <p14:creationId xmlns:p14="http://schemas.microsoft.com/office/powerpoint/2010/main" val="50985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370"/>
            <a:ext cx="8229600" cy="511889"/>
          </a:xfrm>
        </p:spPr>
        <p:txBody>
          <a:bodyPr wrap="square">
            <a:noAutofit/>
          </a:bodyPr>
          <a:lstStyle/>
          <a:p>
            <a:r>
              <a:rPr lang="en-IN" altLang="en-US" sz="3600" dirty="0">
                <a:latin typeface="+mj-lt"/>
                <a:ea typeface="ヒラギノ角ゴ Pro W3" charset="-128"/>
              </a:rPr>
              <a:t>The </a:t>
            </a:r>
            <a:r>
              <a:rPr lang="en-IN" altLang="en-US" sz="3600" dirty="0" err="1">
                <a:latin typeface="+mj-lt"/>
                <a:ea typeface="ヒラギノ角ゴ Pro W3" charset="-128"/>
              </a:rPr>
              <a:t>Macroenvironment</a:t>
            </a:r>
            <a:endParaRPr lang="en-US" sz="2800" dirty="0">
              <a:latin typeface="+mj-lt"/>
            </a:endParaRPr>
          </a:p>
        </p:txBody>
      </p:sp>
      <p:sp>
        <p:nvSpPr>
          <p:cNvPr id="4" name="Content Placeholder 3"/>
          <p:cNvSpPr>
            <a:spLocks noGrp="1"/>
          </p:cNvSpPr>
          <p:nvPr>
            <p:ph idx="1"/>
          </p:nvPr>
        </p:nvSpPr>
        <p:spPr>
          <a:xfrm>
            <a:off x="457200" y="990600"/>
            <a:ext cx="8229600" cy="707253"/>
          </a:xfrm>
        </p:spPr>
        <p:txBody>
          <a:bodyPr/>
          <a:lstStyle/>
          <a:p>
            <a:pPr marL="0" indent="0">
              <a:buNone/>
            </a:pPr>
            <a:r>
              <a:rPr lang="en-US" sz="2400" b="1" dirty="0"/>
              <a:t>Figure 3.2 </a:t>
            </a:r>
            <a:r>
              <a:rPr lang="en-IN" sz="2400" dirty="0"/>
              <a:t>Major Forces in the Company’s </a:t>
            </a:r>
            <a:r>
              <a:rPr lang="en-IN" sz="2400" dirty="0" err="1"/>
              <a:t>Macroenvironment</a:t>
            </a:r>
            <a:endParaRPr lang="en-US" sz="2400" b="1" dirty="0"/>
          </a:p>
        </p:txBody>
      </p:sp>
      <p:pic>
        <p:nvPicPr>
          <p:cNvPr id="6" name="Picture Placeholder 5" descr="A diagram depicts the major forces in the company’s macroenvironment. &#10;Long description is available in notes, press F6">
            <a:extLst>
              <a:ext uri="{FF2B5EF4-FFF2-40B4-BE49-F238E27FC236}">
                <a16:creationId xmlns:a16="http://schemas.microsoft.com/office/drawing/2014/main" id="{CAA69D23-26F4-4481-BE0C-FDE33F9AC30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45676" y="2209800"/>
            <a:ext cx="8075700" cy="2462296"/>
          </a:xfrm>
          <a:prstGeom prst="rect">
            <a:avLst/>
          </a:prstGeom>
        </p:spPr>
      </p:pic>
    </p:spTree>
    <p:extLst>
      <p:ext uri="{BB962C8B-B14F-4D97-AF65-F5344CB8AC3E}">
        <p14:creationId xmlns:p14="http://schemas.microsoft.com/office/powerpoint/2010/main" val="4009380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2</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Explain how changes in the demographic and economic environments affect marketing decisions.</a:t>
            </a:r>
          </a:p>
        </p:txBody>
      </p:sp>
    </p:spTree>
    <p:extLst>
      <p:ext uri="{BB962C8B-B14F-4D97-AF65-F5344CB8AC3E}">
        <p14:creationId xmlns:p14="http://schemas.microsoft.com/office/powerpoint/2010/main" val="1451180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636798"/>
            <a:ext cx="8229600" cy="563352"/>
          </a:xfrm>
        </p:spPr>
        <p:txBody>
          <a:bodyPr wrap="square">
            <a:noAutofit/>
          </a:bodyPr>
          <a:lstStyle/>
          <a:p>
            <a:r>
              <a:rPr lang="en-IN" altLang="en-US" sz="3600" dirty="0">
                <a:latin typeface="+mj-lt"/>
                <a:ea typeface="ヒラギノ角ゴ Pro W3" charset="-128"/>
              </a:rPr>
              <a:t>The Demographic and Economic Environments </a:t>
            </a:r>
            <a:r>
              <a:rPr lang="en-IN" altLang="en-US" sz="2800" dirty="0">
                <a:latin typeface="+mj-lt"/>
                <a:ea typeface="ヒラギノ角ゴ Pro W3" charset="-128"/>
              </a:rPr>
              <a:t>(1 of 6)</a:t>
            </a:r>
            <a:endParaRPr lang="en-US" sz="2800" dirty="0">
              <a:latin typeface="+mj-lt"/>
            </a:endParaRPr>
          </a:p>
        </p:txBody>
      </p:sp>
      <p:sp>
        <p:nvSpPr>
          <p:cNvPr id="4" name="Content Placeholder 3"/>
          <p:cNvSpPr>
            <a:spLocks noGrp="1"/>
          </p:cNvSpPr>
          <p:nvPr>
            <p:ph idx="13"/>
          </p:nvPr>
        </p:nvSpPr>
        <p:spPr>
          <a:xfrm>
            <a:off x="457200" y="1438275"/>
            <a:ext cx="8229600" cy="381000"/>
          </a:xfrm>
        </p:spPr>
        <p:txBody>
          <a:bodyPr/>
          <a:lstStyle/>
          <a:p>
            <a:pPr marL="0" indent="0">
              <a:buNone/>
            </a:pPr>
            <a:r>
              <a:rPr lang="en-US" sz="2400" b="1" dirty="0"/>
              <a:t>The Demographic Environment</a:t>
            </a:r>
            <a:endParaRPr lang="en-US" sz="2400" dirty="0"/>
          </a:p>
        </p:txBody>
      </p:sp>
      <p:sp>
        <p:nvSpPr>
          <p:cNvPr id="3" name="Content Placeholder 2"/>
          <p:cNvSpPr>
            <a:spLocks noGrp="1"/>
          </p:cNvSpPr>
          <p:nvPr>
            <p:ph idx="1"/>
          </p:nvPr>
        </p:nvSpPr>
        <p:spPr>
          <a:xfrm>
            <a:off x="457200" y="2057400"/>
            <a:ext cx="8229600" cy="2517612"/>
          </a:xfrm>
        </p:spPr>
        <p:txBody>
          <a:bodyPr>
            <a:spAutoFit/>
          </a:bodyPr>
          <a:lstStyle/>
          <a:p>
            <a:pPr marL="284163" indent="-284163">
              <a:lnSpc>
                <a:spcPct val="80000"/>
              </a:lnSpc>
              <a:spcBef>
                <a:spcPts val="600"/>
              </a:spcBef>
              <a:buFont typeface="Arial"/>
              <a:buChar char="•"/>
            </a:pPr>
            <a:r>
              <a:rPr lang="en-US" altLang="en-US" sz="2400" b="1" dirty="0">
                <a:solidFill>
                  <a:srgbClr val="000000"/>
                </a:solidFill>
              </a:rPr>
              <a:t>Demography </a:t>
            </a:r>
            <a:r>
              <a:rPr lang="en-US" altLang="en-US" sz="2400" dirty="0">
                <a:solidFill>
                  <a:srgbClr val="000000"/>
                </a:solidFill>
              </a:rPr>
              <a:t>is the study of human populations—size, density, location, age, gender, race, occupation, and other statistics.</a:t>
            </a:r>
          </a:p>
          <a:p>
            <a:pPr marL="284163" indent="-284163">
              <a:lnSpc>
                <a:spcPct val="80000"/>
              </a:lnSpc>
              <a:spcBef>
                <a:spcPts val="600"/>
              </a:spcBef>
              <a:buFont typeface="Arial"/>
              <a:buChar char="•"/>
            </a:pPr>
            <a:r>
              <a:rPr lang="en-US" altLang="en-US" sz="2400" b="1" dirty="0">
                <a:solidFill>
                  <a:srgbClr val="000000"/>
                </a:solidFill>
              </a:rPr>
              <a:t>Demographic environment </a:t>
            </a:r>
            <a:r>
              <a:rPr lang="en-US" altLang="en-US" sz="2400" dirty="0">
                <a:solidFill>
                  <a:srgbClr val="000000"/>
                </a:solidFill>
              </a:rPr>
              <a:t>involves people, and people make up markets.</a:t>
            </a:r>
          </a:p>
          <a:p>
            <a:pPr marL="284163" indent="-284163">
              <a:lnSpc>
                <a:spcPct val="80000"/>
              </a:lnSpc>
              <a:spcBef>
                <a:spcPts val="600"/>
              </a:spcBef>
              <a:buFont typeface="Arial"/>
              <a:buChar char="•"/>
            </a:pPr>
            <a:r>
              <a:rPr lang="en-US" altLang="en-US" sz="2400" b="1" dirty="0">
                <a:solidFill>
                  <a:srgbClr val="000000"/>
                </a:solidFill>
              </a:rPr>
              <a:t>Demographic trends </a:t>
            </a:r>
            <a:r>
              <a:rPr lang="en-US" altLang="en-US" sz="2400" dirty="0">
                <a:solidFill>
                  <a:srgbClr val="000000"/>
                </a:solidFill>
              </a:rPr>
              <a:t>include changing age and family structures, geographic population shifts, educational characteristics, and population diversity.</a:t>
            </a:r>
          </a:p>
        </p:txBody>
      </p:sp>
    </p:spTree>
    <p:extLst>
      <p:ext uri="{BB962C8B-B14F-4D97-AF65-F5344CB8AC3E}">
        <p14:creationId xmlns:p14="http://schemas.microsoft.com/office/powerpoint/2010/main" val="2641837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229600" cy="1123950"/>
          </a:xfrm>
        </p:spPr>
        <p:txBody>
          <a:bodyPr wrap="square">
            <a:noAutofit/>
          </a:bodyPr>
          <a:lstStyle/>
          <a:p>
            <a:r>
              <a:rPr lang="en-IN" altLang="en-US" sz="3600" dirty="0">
                <a:latin typeface="+mj-lt"/>
                <a:ea typeface="ヒラギノ角ゴ Pro W3" charset="-128"/>
              </a:rPr>
              <a:t>The Demographic and Economic Environments </a:t>
            </a:r>
            <a:r>
              <a:rPr lang="en-IN" altLang="en-US" sz="2800" dirty="0">
                <a:latin typeface="+mj-lt"/>
                <a:ea typeface="ヒラギノ角ゴ Pro W3" charset="-128"/>
              </a:rPr>
              <a:t>(2 of 6)</a:t>
            </a:r>
            <a:endParaRPr lang="en-US" sz="2800" dirty="0">
              <a:latin typeface="+mj-lt"/>
            </a:endParaRPr>
          </a:p>
        </p:txBody>
      </p:sp>
      <p:sp>
        <p:nvSpPr>
          <p:cNvPr id="4" name="Content Placeholder 3"/>
          <p:cNvSpPr>
            <a:spLocks noGrp="1"/>
          </p:cNvSpPr>
          <p:nvPr>
            <p:ph idx="13"/>
          </p:nvPr>
        </p:nvSpPr>
        <p:spPr>
          <a:xfrm>
            <a:off x="457200" y="1371600"/>
            <a:ext cx="8229600" cy="381000"/>
          </a:xfrm>
        </p:spPr>
        <p:txBody>
          <a:bodyPr/>
          <a:lstStyle/>
          <a:p>
            <a:pPr marL="0" indent="0">
              <a:buNone/>
            </a:pPr>
            <a:r>
              <a:rPr lang="en-US" sz="2400" b="1" dirty="0"/>
              <a:t>The Demographic Environment</a:t>
            </a:r>
            <a:endParaRPr lang="en-US" sz="2400" dirty="0"/>
          </a:p>
        </p:txBody>
      </p:sp>
      <p:sp>
        <p:nvSpPr>
          <p:cNvPr id="3" name="Content Placeholder 2"/>
          <p:cNvSpPr>
            <a:spLocks noGrp="1"/>
          </p:cNvSpPr>
          <p:nvPr>
            <p:ph idx="1"/>
          </p:nvPr>
        </p:nvSpPr>
        <p:spPr>
          <a:xfrm>
            <a:off x="457200" y="2057400"/>
            <a:ext cx="8229600" cy="2154436"/>
          </a:xfrm>
        </p:spPr>
        <p:txBody>
          <a:bodyPr>
            <a:spAutoFit/>
          </a:bodyPr>
          <a:lstStyle/>
          <a:p>
            <a:pPr marL="284163" indent="-284163">
              <a:spcBef>
                <a:spcPts val="600"/>
              </a:spcBef>
              <a:buFont typeface="Arial"/>
              <a:buChar char="•"/>
            </a:pPr>
            <a:r>
              <a:rPr lang="en-US" altLang="en-US" sz="2400" dirty="0">
                <a:solidFill>
                  <a:srgbClr val="000000"/>
                </a:solidFill>
              </a:rPr>
              <a:t>Baby Boomers – born 1946 to 1964</a:t>
            </a:r>
          </a:p>
          <a:p>
            <a:pPr marL="284163" indent="-284163">
              <a:spcBef>
                <a:spcPts val="600"/>
              </a:spcBef>
              <a:buFont typeface="Arial"/>
              <a:buChar char="•"/>
            </a:pPr>
            <a:r>
              <a:rPr lang="en-US" altLang="en-US" sz="2400" dirty="0">
                <a:solidFill>
                  <a:srgbClr val="000000"/>
                </a:solidFill>
              </a:rPr>
              <a:t>Generation X – born between 1965 and 1980</a:t>
            </a:r>
          </a:p>
          <a:p>
            <a:pPr marL="284163" indent="-284163">
              <a:spcBef>
                <a:spcPts val="600"/>
              </a:spcBef>
              <a:buFont typeface="Arial"/>
              <a:buChar char="•"/>
            </a:pPr>
            <a:r>
              <a:rPr lang="en-US" altLang="en-US" sz="2400" dirty="0">
                <a:solidFill>
                  <a:srgbClr val="000000"/>
                </a:solidFill>
              </a:rPr>
              <a:t>Millennials – born between 1981 and 1996</a:t>
            </a:r>
          </a:p>
          <a:p>
            <a:pPr marL="284163" indent="-284163">
              <a:spcBef>
                <a:spcPts val="600"/>
              </a:spcBef>
              <a:buFont typeface="Arial"/>
              <a:buChar char="•"/>
            </a:pPr>
            <a:r>
              <a:rPr lang="en-US" altLang="en-US" sz="2400" dirty="0">
                <a:solidFill>
                  <a:srgbClr val="000000"/>
                </a:solidFill>
              </a:rPr>
              <a:t>Generation Z – </a:t>
            </a:r>
            <a:r>
              <a:rPr lang="en-US" sz="2400" dirty="0">
                <a:solidFill>
                  <a:srgbClr val="000000"/>
                </a:solidFill>
              </a:rPr>
              <a:t>born between 1997 and 2012</a:t>
            </a:r>
          </a:p>
          <a:p>
            <a:pPr marL="284163" indent="-284163">
              <a:spcBef>
                <a:spcPts val="600"/>
              </a:spcBef>
              <a:buFont typeface="Arial"/>
              <a:buChar char="•"/>
            </a:pPr>
            <a:r>
              <a:rPr lang="en-US" altLang="en-US" sz="2400" dirty="0">
                <a:solidFill>
                  <a:srgbClr val="000000"/>
                </a:solidFill>
              </a:rPr>
              <a:t>Generation Alpha – born after 2012</a:t>
            </a:r>
          </a:p>
        </p:txBody>
      </p:sp>
    </p:spTree>
    <p:extLst>
      <p:ext uri="{BB962C8B-B14F-4D97-AF65-F5344CB8AC3E}">
        <p14:creationId xmlns:p14="http://schemas.microsoft.com/office/powerpoint/2010/main" val="26872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Objectives</a:t>
            </a:r>
            <a:endParaRPr lang="en-US" sz="2800" dirty="0">
              <a:latin typeface="+mj-lt"/>
            </a:endParaRPr>
          </a:p>
        </p:txBody>
      </p:sp>
      <p:sp>
        <p:nvSpPr>
          <p:cNvPr id="3" name="Content Placeholder 2"/>
          <p:cNvSpPr>
            <a:spLocks noGrp="1"/>
          </p:cNvSpPr>
          <p:nvPr>
            <p:ph idx="1"/>
          </p:nvPr>
        </p:nvSpPr>
        <p:spPr>
          <a:xfrm>
            <a:off x="457200" y="1012309"/>
            <a:ext cx="8229600" cy="4001095"/>
          </a:xfrm>
        </p:spPr>
        <p:txBody>
          <a:bodyPr>
            <a:spAutoFit/>
          </a:bodyPr>
          <a:lstStyle/>
          <a:p>
            <a:pPr marL="508000" indent="-508000">
              <a:spcBef>
                <a:spcPts val="600"/>
              </a:spcBef>
              <a:buNone/>
            </a:pPr>
            <a:r>
              <a:rPr lang="en-US" sz="2400" b="1" dirty="0">
                <a:solidFill>
                  <a:srgbClr val="007FA3"/>
                </a:solidFill>
                <a:cs typeface="Arial"/>
              </a:rPr>
              <a:t>3.1 </a:t>
            </a:r>
            <a:r>
              <a:rPr lang="en-US" sz="2400" dirty="0"/>
              <a:t>Describe the environmental forces that affect the company’s ability to serve its customers.</a:t>
            </a:r>
          </a:p>
          <a:p>
            <a:pPr marL="508000" indent="-508000">
              <a:spcBef>
                <a:spcPts val="600"/>
              </a:spcBef>
              <a:buNone/>
              <a:tabLst>
                <a:tab pos="569913" algn="l"/>
              </a:tabLst>
            </a:pPr>
            <a:r>
              <a:rPr lang="en-US" sz="2400" b="1" dirty="0">
                <a:solidFill>
                  <a:srgbClr val="007FA3"/>
                </a:solidFill>
                <a:cs typeface="Arial"/>
              </a:rPr>
              <a:t>3.2 </a:t>
            </a:r>
            <a:r>
              <a:rPr lang="en-US" sz="2400" dirty="0"/>
              <a:t>Explain how changes in the demographic and economic environments affect marketing decisions.</a:t>
            </a:r>
            <a:r>
              <a:rPr lang="en-US" sz="2400" b="1" dirty="0"/>
              <a:t>	</a:t>
            </a:r>
          </a:p>
          <a:p>
            <a:pPr marL="533400" indent="-533400">
              <a:spcBef>
                <a:spcPts val="600"/>
              </a:spcBef>
              <a:buNone/>
            </a:pPr>
            <a:r>
              <a:rPr lang="en-US" sz="2400" b="1" dirty="0">
                <a:solidFill>
                  <a:srgbClr val="007FA3"/>
                </a:solidFill>
                <a:cs typeface="Arial"/>
              </a:rPr>
              <a:t>3.3 </a:t>
            </a:r>
            <a:r>
              <a:rPr lang="en-US" sz="2400" dirty="0"/>
              <a:t>Identify the major trends in the firm’s natural and technological environments.</a:t>
            </a:r>
          </a:p>
          <a:p>
            <a:pPr marL="533400" indent="-533400">
              <a:spcBef>
                <a:spcPts val="600"/>
              </a:spcBef>
              <a:buNone/>
            </a:pPr>
            <a:r>
              <a:rPr lang="en-US" sz="2400" b="1" dirty="0">
                <a:solidFill>
                  <a:srgbClr val="007FA3"/>
                </a:solidFill>
                <a:cs typeface="Arial"/>
              </a:rPr>
              <a:t>3.4 </a:t>
            </a:r>
            <a:r>
              <a:rPr lang="en-US" sz="2400" dirty="0"/>
              <a:t>Explain the key changes in the political and cultural environments.</a:t>
            </a:r>
          </a:p>
          <a:p>
            <a:pPr marL="520700" indent="-520700">
              <a:spcBef>
                <a:spcPts val="600"/>
              </a:spcBef>
              <a:buNone/>
            </a:pPr>
            <a:r>
              <a:rPr lang="en-US" sz="2400" b="1" dirty="0">
                <a:solidFill>
                  <a:srgbClr val="007FA3"/>
                </a:solidFill>
                <a:cs typeface="Arial"/>
              </a:rPr>
              <a:t>3.5 </a:t>
            </a:r>
            <a:r>
              <a:rPr lang="en-US" sz="2400" dirty="0"/>
              <a:t>Discuss how companies can react to the marketing environment.</a:t>
            </a:r>
            <a:endParaRPr lang="en-US" sz="24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2398383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533"/>
            <a:ext cx="8229600" cy="1038032"/>
          </a:xfrm>
        </p:spPr>
        <p:txBody>
          <a:bodyPr wrap="square">
            <a:noAutofit/>
          </a:bodyPr>
          <a:lstStyle/>
          <a:p>
            <a:r>
              <a:rPr lang="en-IN" altLang="en-US" dirty="0">
                <a:ea typeface="ヒラギノ角ゴ Pro W3" charset="-128"/>
              </a:rPr>
              <a:t>The Demographic and Economic Environments </a:t>
            </a:r>
            <a:r>
              <a:rPr lang="en-IN" altLang="en-US" sz="2800" dirty="0">
                <a:ea typeface="ヒラギノ角ゴ Pro W3" charset="-128"/>
              </a:rPr>
              <a:t>(3 of 6)</a:t>
            </a:r>
            <a:endParaRPr lang="en-US" sz="2800" dirty="0">
              <a:latin typeface="+mj-lt"/>
            </a:endParaRPr>
          </a:p>
        </p:txBody>
      </p:sp>
      <p:sp>
        <p:nvSpPr>
          <p:cNvPr id="4" name="Content Placeholder 3"/>
          <p:cNvSpPr>
            <a:spLocks noGrp="1"/>
          </p:cNvSpPr>
          <p:nvPr>
            <p:ph sz="quarter" idx="13"/>
          </p:nvPr>
        </p:nvSpPr>
        <p:spPr>
          <a:xfrm>
            <a:off x="457199" y="1383112"/>
            <a:ext cx="8252085" cy="384478"/>
          </a:xfrm>
        </p:spPr>
        <p:txBody>
          <a:bodyPr/>
          <a:lstStyle/>
          <a:p>
            <a:pPr marL="0" indent="0">
              <a:buNone/>
            </a:pPr>
            <a:r>
              <a:rPr lang="en-US" sz="2400" b="1" dirty="0"/>
              <a:t>The Demographic Environment</a:t>
            </a:r>
            <a:endParaRPr lang="en-US" sz="2400" dirty="0"/>
          </a:p>
        </p:txBody>
      </p:sp>
      <p:sp>
        <p:nvSpPr>
          <p:cNvPr id="3" name="Content Placeholder 2"/>
          <p:cNvSpPr>
            <a:spLocks noGrp="1"/>
          </p:cNvSpPr>
          <p:nvPr>
            <p:ph idx="1"/>
          </p:nvPr>
        </p:nvSpPr>
        <p:spPr>
          <a:xfrm>
            <a:off x="457200" y="1868397"/>
            <a:ext cx="8252084" cy="738664"/>
          </a:xfrm>
        </p:spPr>
        <p:txBody>
          <a:bodyPr wrap="square">
            <a:spAutoFit/>
          </a:bodyPr>
          <a:lstStyle/>
          <a:p>
            <a:pPr marL="0" lvl="1" indent="0">
              <a:spcBef>
                <a:spcPts val="1000"/>
              </a:spcBef>
              <a:buNone/>
            </a:pPr>
            <a:r>
              <a:rPr lang="en-US" altLang="en-US" sz="2400" b="1" dirty="0"/>
              <a:t>Generational marketing </a:t>
            </a:r>
            <a:r>
              <a:rPr lang="en-US" altLang="en-US" sz="2400" dirty="0"/>
              <a:t>is important in segmenting people by lifestyle or life stage instead of age.</a:t>
            </a:r>
          </a:p>
        </p:txBody>
      </p:sp>
      <p:pic>
        <p:nvPicPr>
          <p:cNvPr id="10" name="Picture Placeholder 9" descr="A photo shows a young girl and a boy accessing tablets. The girl is sitting with a middle-aged couple and the boy is sitting with a senior couple. ">
            <a:extLst>
              <a:ext uri="{FF2B5EF4-FFF2-40B4-BE49-F238E27FC236}">
                <a16:creationId xmlns:a16="http://schemas.microsoft.com/office/drawing/2014/main" id="{374E19BE-AE7F-4C41-AA99-75D2E1D8680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487180" y="2834390"/>
            <a:ext cx="4791050" cy="3485255"/>
          </a:xfrm>
          <a:prstGeom prst="rect">
            <a:avLst/>
          </a:prstGeom>
        </p:spPr>
      </p:pic>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5410200" y="2862184"/>
            <a:ext cx="3314075" cy="2099560"/>
          </a:xfrm>
        </p:spPr>
        <p:txBody>
          <a:bodyPr/>
          <a:lstStyle/>
          <a:p>
            <a:pPr marL="0" indent="0">
              <a:buNone/>
            </a:pPr>
            <a:r>
              <a:rPr lang="en-US" sz="2200" b="1" dirty="0"/>
              <a:t>Generational marketing: </a:t>
            </a:r>
            <a:r>
              <a:rPr lang="en-US" sz="2200" dirty="0"/>
              <a:t>Baby boomers and millennials are now moving over to make room for younger Generation Alpha.</a:t>
            </a:r>
          </a:p>
        </p:txBody>
      </p:sp>
    </p:spTree>
    <p:extLst>
      <p:ext uri="{BB962C8B-B14F-4D97-AF65-F5344CB8AC3E}">
        <p14:creationId xmlns:p14="http://schemas.microsoft.com/office/powerpoint/2010/main" val="169236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195"/>
            <a:ext cx="8229600" cy="1027754"/>
          </a:xfrm>
        </p:spPr>
        <p:txBody>
          <a:bodyPr wrap="square">
            <a:noAutofit/>
          </a:bodyPr>
          <a:lstStyle/>
          <a:p>
            <a:r>
              <a:rPr lang="en-IN" altLang="en-US" dirty="0">
                <a:ea typeface="ヒラギノ角ゴ Pro W3" charset="-128"/>
              </a:rPr>
              <a:t>The Demographic and Economic Environments </a:t>
            </a:r>
            <a:r>
              <a:rPr lang="en-IN" altLang="en-US" sz="2800" dirty="0">
                <a:ea typeface="ヒラギノ角ゴ Pro W3" charset="-128"/>
              </a:rPr>
              <a:t>(4 of 6)</a:t>
            </a:r>
            <a:endParaRPr lang="en-US" sz="2800" dirty="0">
              <a:latin typeface="+mj-lt"/>
            </a:endParaRPr>
          </a:p>
        </p:txBody>
      </p:sp>
      <p:sp>
        <p:nvSpPr>
          <p:cNvPr id="4" name="Content Placeholder 3"/>
          <p:cNvSpPr>
            <a:spLocks noGrp="1"/>
          </p:cNvSpPr>
          <p:nvPr>
            <p:ph sz="quarter" idx="13"/>
          </p:nvPr>
        </p:nvSpPr>
        <p:spPr>
          <a:xfrm>
            <a:off x="457199" y="1454730"/>
            <a:ext cx="8229599" cy="308405"/>
          </a:xfrm>
        </p:spPr>
        <p:txBody>
          <a:bodyPr/>
          <a:lstStyle/>
          <a:p>
            <a:pPr marL="0" indent="0">
              <a:buNone/>
            </a:pPr>
            <a:r>
              <a:rPr lang="en-US" sz="1800" b="1" dirty="0"/>
              <a:t>The Demographic Environment</a:t>
            </a:r>
            <a:endParaRPr lang="en-US" sz="1800" dirty="0"/>
          </a:p>
        </p:txBody>
      </p:sp>
      <p:sp>
        <p:nvSpPr>
          <p:cNvPr id="3" name="Content Placeholder 2"/>
          <p:cNvSpPr>
            <a:spLocks noGrp="1"/>
          </p:cNvSpPr>
          <p:nvPr>
            <p:ph idx="1"/>
          </p:nvPr>
        </p:nvSpPr>
        <p:spPr>
          <a:xfrm>
            <a:off x="457200" y="2011180"/>
            <a:ext cx="4080994" cy="1615827"/>
          </a:xfrm>
        </p:spPr>
        <p:txBody>
          <a:bodyPr wrap="square">
            <a:spAutoFit/>
          </a:bodyPr>
          <a:lstStyle/>
          <a:p>
            <a:pPr marL="346075" indent="-346075">
              <a:spcBef>
                <a:spcPts val="600"/>
              </a:spcBef>
              <a:buSzPct val="100000"/>
              <a:buFont typeface="Arial"/>
              <a:buChar char="•"/>
            </a:pPr>
            <a:r>
              <a:rPr lang="en-US" altLang="en-US" sz="1800" dirty="0">
                <a:solidFill>
                  <a:srgbClr val="000000"/>
                </a:solidFill>
              </a:rPr>
              <a:t>The changing American family</a:t>
            </a:r>
          </a:p>
          <a:p>
            <a:pPr marL="346075" indent="-346075">
              <a:spcBef>
                <a:spcPts val="600"/>
              </a:spcBef>
              <a:buSzPct val="100000"/>
              <a:buFont typeface="Arial"/>
              <a:buChar char="•"/>
            </a:pPr>
            <a:r>
              <a:rPr lang="en-US" altLang="en-US" sz="1800" dirty="0">
                <a:solidFill>
                  <a:srgbClr val="000000"/>
                </a:solidFill>
              </a:rPr>
              <a:t>Geographic shifts in population</a:t>
            </a:r>
          </a:p>
          <a:p>
            <a:pPr marL="346075" indent="-346075">
              <a:spcBef>
                <a:spcPts val="600"/>
              </a:spcBef>
              <a:buSzPct val="100000"/>
              <a:buFont typeface="Arial"/>
              <a:buChar char="•"/>
            </a:pPr>
            <a:r>
              <a:rPr lang="en-US" altLang="en-US" sz="1800" dirty="0">
                <a:solidFill>
                  <a:srgbClr val="000000"/>
                </a:solidFill>
              </a:rPr>
              <a:t>A better-educated, more white-collar, more professional population</a:t>
            </a:r>
          </a:p>
          <a:p>
            <a:pPr marL="346075" indent="-346075">
              <a:spcBef>
                <a:spcPts val="600"/>
              </a:spcBef>
              <a:buSzPct val="100000"/>
              <a:buFont typeface="Arial"/>
              <a:buChar char="•"/>
            </a:pPr>
            <a:r>
              <a:rPr lang="en-US" altLang="en-US" sz="1800" dirty="0">
                <a:solidFill>
                  <a:srgbClr val="000000"/>
                </a:solidFill>
              </a:rPr>
              <a:t>Increasing diversity</a:t>
            </a: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669932" y="1989443"/>
            <a:ext cx="3983061" cy="1133507"/>
          </a:xfrm>
        </p:spPr>
        <p:txBody>
          <a:bodyPr/>
          <a:lstStyle/>
          <a:p>
            <a:pPr marL="0" indent="0">
              <a:buNone/>
            </a:pPr>
            <a:r>
              <a:rPr lang="en-US" sz="1800" dirty="0"/>
              <a:t>Working remotely: Apps like Slack let people working remotely collaborate anywhere and everywhere through the internet and mobile devices.</a:t>
            </a:r>
            <a:endParaRPr lang="en-IN" sz="1800" dirty="0"/>
          </a:p>
        </p:txBody>
      </p:sp>
      <p:pic>
        <p:nvPicPr>
          <p:cNvPr id="10" name="Picture Placeholder 9" descr="A photo shows an advertisement for Slack. Written in bold font on top are the words: Where work happens.">
            <a:extLst>
              <a:ext uri="{FF2B5EF4-FFF2-40B4-BE49-F238E27FC236}">
                <a16:creationId xmlns:a16="http://schemas.microsoft.com/office/drawing/2014/main" id="{ACC08B1C-72F3-4E2C-9C99-C2C6F0FAE6F1}"/>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5337604" y="3199307"/>
            <a:ext cx="2529558" cy="3132507"/>
          </a:xfrm>
          <a:prstGeom prst="rect">
            <a:avLst/>
          </a:prstGeom>
        </p:spPr>
      </p:pic>
    </p:spTree>
    <p:extLst>
      <p:ext uri="{BB962C8B-B14F-4D97-AF65-F5344CB8AC3E}">
        <p14:creationId xmlns:p14="http://schemas.microsoft.com/office/powerpoint/2010/main" val="284339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7388"/>
            <a:ext cx="8229600" cy="1038032"/>
          </a:xfrm>
        </p:spPr>
        <p:txBody>
          <a:bodyPr wrap="square">
            <a:noAutofit/>
          </a:bodyPr>
          <a:lstStyle/>
          <a:p>
            <a:r>
              <a:rPr lang="en-IN" altLang="en-US" dirty="0">
                <a:ea typeface="ヒラギノ角ゴ Pro W3" charset="-128"/>
              </a:rPr>
              <a:t>The Demographic and Economic Environments </a:t>
            </a:r>
            <a:r>
              <a:rPr lang="en-IN" altLang="en-US" sz="2800" dirty="0">
                <a:ea typeface="ヒラギノ角ゴ Pro W3" charset="-128"/>
              </a:rPr>
              <a:t>(5 of 6)</a:t>
            </a:r>
            <a:endParaRPr lang="en-US" sz="2800" dirty="0">
              <a:latin typeface="+mj-lt"/>
            </a:endParaRPr>
          </a:p>
        </p:txBody>
      </p:sp>
      <p:sp>
        <p:nvSpPr>
          <p:cNvPr id="4" name="Content Placeholder 3"/>
          <p:cNvSpPr>
            <a:spLocks noGrp="1"/>
          </p:cNvSpPr>
          <p:nvPr>
            <p:ph sz="quarter" idx="13"/>
          </p:nvPr>
        </p:nvSpPr>
        <p:spPr>
          <a:xfrm>
            <a:off x="457199" y="1383112"/>
            <a:ext cx="8252085" cy="384478"/>
          </a:xfrm>
        </p:spPr>
        <p:txBody>
          <a:bodyPr/>
          <a:lstStyle/>
          <a:p>
            <a:pPr marL="0" indent="0">
              <a:buNone/>
            </a:pPr>
            <a:r>
              <a:rPr lang="en-US" sz="2400" b="1" dirty="0"/>
              <a:t>The Demographic Environment</a:t>
            </a:r>
            <a:endParaRPr lang="en-US" sz="2400" dirty="0"/>
          </a:p>
        </p:txBody>
      </p:sp>
      <p:sp>
        <p:nvSpPr>
          <p:cNvPr id="3" name="Content Placeholder 2"/>
          <p:cNvSpPr>
            <a:spLocks noGrp="1"/>
          </p:cNvSpPr>
          <p:nvPr>
            <p:ph idx="1"/>
          </p:nvPr>
        </p:nvSpPr>
        <p:spPr>
          <a:xfrm>
            <a:off x="457200" y="1988317"/>
            <a:ext cx="4114799" cy="3693319"/>
          </a:xfrm>
        </p:spPr>
        <p:txBody>
          <a:bodyPr wrap="square">
            <a:spAutoFit/>
          </a:bodyPr>
          <a:lstStyle/>
          <a:p>
            <a:pPr marL="0" indent="0">
              <a:buNone/>
            </a:pPr>
            <a:r>
              <a:rPr lang="en-US" sz="2400" dirty="0"/>
              <a:t>Targeting consumers with disabilities: Toyota’s “Start Your Impossible” campaign included ads highlighting inspirational real-life stories of athletes who overcame mobility challenges, such Paralympic gold medalist alpine skier Lauren </a:t>
            </a:r>
            <a:r>
              <a:rPr lang="en-US" sz="2400" dirty="0" err="1"/>
              <a:t>Woolstencroft</a:t>
            </a:r>
            <a:r>
              <a:rPr lang="en-US" sz="2400" dirty="0"/>
              <a:t>.</a:t>
            </a:r>
          </a:p>
        </p:txBody>
      </p:sp>
      <p:pic>
        <p:nvPicPr>
          <p:cNvPr id="11" name="Picture Placeholder 10" descr="A photo shows a Toyota advertisement featuring alpine skier Lauren Woolstencroft in action. ">
            <a:extLst>
              <a:ext uri="{FF2B5EF4-FFF2-40B4-BE49-F238E27FC236}">
                <a16:creationId xmlns:a16="http://schemas.microsoft.com/office/drawing/2014/main" id="{51B2F6A3-5F96-4E16-85C2-9C0A0F249F87}"/>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754380" y="2042201"/>
            <a:ext cx="3915295" cy="3067396"/>
          </a:xfrm>
          <a:prstGeom prst="rect">
            <a:avLst/>
          </a:prstGeom>
        </p:spPr>
      </p:pic>
    </p:spTree>
    <p:extLst>
      <p:ext uri="{BB962C8B-B14F-4D97-AF65-F5344CB8AC3E}">
        <p14:creationId xmlns:p14="http://schemas.microsoft.com/office/powerpoint/2010/main" val="11638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7388"/>
            <a:ext cx="8229600" cy="1038032"/>
          </a:xfrm>
        </p:spPr>
        <p:txBody>
          <a:bodyPr wrap="square">
            <a:noAutofit/>
          </a:bodyPr>
          <a:lstStyle/>
          <a:p>
            <a:r>
              <a:rPr lang="en-IN" altLang="en-US" dirty="0">
                <a:ea typeface="ヒラギノ角ゴ Pro W3" charset="-128"/>
              </a:rPr>
              <a:t>The Demographic and Economic Environments </a:t>
            </a:r>
            <a:r>
              <a:rPr lang="en-IN" altLang="en-US" sz="2800" dirty="0">
                <a:ea typeface="ヒラギノ角ゴ Pro W3" charset="-128"/>
              </a:rPr>
              <a:t>(6 of 6)</a:t>
            </a:r>
            <a:endParaRPr lang="en-US" sz="2800" dirty="0">
              <a:latin typeface="+mj-lt"/>
            </a:endParaRPr>
          </a:p>
        </p:txBody>
      </p:sp>
      <p:sp>
        <p:nvSpPr>
          <p:cNvPr id="4" name="Content Placeholder 3"/>
          <p:cNvSpPr>
            <a:spLocks noGrp="1"/>
          </p:cNvSpPr>
          <p:nvPr>
            <p:ph sz="quarter" idx="13"/>
          </p:nvPr>
        </p:nvSpPr>
        <p:spPr>
          <a:xfrm>
            <a:off x="457199" y="1383112"/>
            <a:ext cx="8252085" cy="384478"/>
          </a:xfrm>
        </p:spPr>
        <p:txBody>
          <a:bodyPr/>
          <a:lstStyle/>
          <a:p>
            <a:pPr marL="0" indent="0">
              <a:buNone/>
            </a:pPr>
            <a:r>
              <a:rPr lang="en-US" sz="2400" b="1" dirty="0"/>
              <a:t>The Economic Environment</a:t>
            </a:r>
            <a:endParaRPr lang="en-US" sz="2400" dirty="0"/>
          </a:p>
        </p:txBody>
      </p:sp>
      <p:sp>
        <p:nvSpPr>
          <p:cNvPr id="3" name="Content Placeholder 2"/>
          <p:cNvSpPr>
            <a:spLocks noGrp="1"/>
          </p:cNvSpPr>
          <p:nvPr>
            <p:ph idx="1"/>
          </p:nvPr>
        </p:nvSpPr>
        <p:spPr>
          <a:xfrm>
            <a:off x="457200" y="1988317"/>
            <a:ext cx="8229600" cy="1846659"/>
          </a:xfrm>
        </p:spPr>
        <p:txBody>
          <a:bodyPr wrap="square">
            <a:spAutoFit/>
          </a:bodyPr>
          <a:lstStyle/>
          <a:p>
            <a:pPr marL="0" indent="0">
              <a:buNone/>
            </a:pPr>
            <a:r>
              <a:rPr lang="en-IN" sz="2400" dirty="0"/>
              <a:t>Economic environment: Consumers adopted a new back-to-basics sensibility in their lifestyles and spending patterns. To serve the tastes of these more financially frugal buyers, companies like Target are emphasizing the “pay less” side of their value propositions.</a:t>
            </a:r>
            <a:endParaRPr lang="en-US" sz="2400" dirty="0">
              <a:solidFill>
                <a:srgbClr val="000000"/>
              </a:solidFill>
            </a:endParaRPr>
          </a:p>
        </p:txBody>
      </p:sp>
      <p:pic>
        <p:nvPicPr>
          <p:cNvPr id="8" name="Picture Placeholder 7" descr="A photo shows the interior of a Target store. A board at the foreground shows the logo of Target and reads &quot;Expect more. Pay less.&quot; ">
            <a:extLst>
              <a:ext uri="{FF2B5EF4-FFF2-40B4-BE49-F238E27FC236}">
                <a16:creationId xmlns:a16="http://schemas.microsoft.com/office/drawing/2014/main" id="{8C55EF6D-C902-432B-A918-8A0ADADB929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216922" y="3962816"/>
            <a:ext cx="4743614" cy="2357857"/>
          </a:xfrm>
          <a:prstGeom prst="rect">
            <a:avLst/>
          </a:prstGeom>
        </p:spPr>
      </p:pic>
    </p:spTree>
    <p:extLst>
      <p:ext uri="{BB962C8B-B14F-4D97-AF65-F5344CB8AC3E}">
        <p14:creationId xmlns:p14="http://schemas.microsoft.com/office/powerpoint/2010/main" val="1115645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3</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Identify the major trends in the firm’s natural and technological environments.</a:t>
            </a:r>
          </a:p>
        </p:txBody>
      </p:sp>
    </p:spTree>
    <p:extLst>
      <p:ext uri="{BB962C8B-B14F-4D97-AF65-F5344CB8AC3E}">
        <p14:creationId xmlns:p14="http://schemas.microsoft.com/office/powerpoint/2010/main" val="655885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183630"/>
            <a:ext cx="8229600" cy="1079259"/>
          </a:xfrm>
        </p:spPr>
        <p:txBody>
          <a:bodyPr wrap="square">
            <a:noAutofit/>
          </a:bodyPr>
          <a:lstStyle/>
          <a:p>
            <a:r>
              <a:rPr lang="en-IN" altLang="en-US" sz="3600" dirty="0">
                <a:latin typeface="+mj-lt"/>
                <a:ea typeface="ヒラギノ角ゴ Pro W3" charset="-128"/>
              </a:rPr>
              <a:t>The Natural and Technological Environments </a:t>
            </a:r>
            <a:r>
              <a:rPr lang="en-IN" altLang="en-US" sz="2800" dirty="0">
                <a:latin typeface="+mj-lt"/>
                <a:ea typeface="ヒラギノ角ゴ Pro W3" charset="-128"/>
              </a:rPr>
              <a:t>(1 of 4)</a:t>
            </a:r>
            <a:endParaRPr lang="en-US" sz="2800" dirty="0">
              <a:latin typeface="+mj-lt"/>
            </a:endParaRPr>
          </a:p>
        </p:txBody>
      </p:sp>
      <p:sp>
        <p:nvSpPr>
          <p:cNvPr id="3" name="Content Placeholder 2"/>
          <p:cNvSpPr>
            <a:spLocks noGrp="1"/>
          </p:cNvSpPr>
          <p:nvPr>
            <p:ph idx="1"/>
          </p:nvPr>
        </p:nvSpPr>
        <p:spPr>
          <a:xfrm>
            <a:off x="438150" y="1600200"/>
            <a:ext cx="8229600" cy="369332"/>
          </a:xfrm>
        </p:spPr>
        <p:txBody>
          <a:bodyPr>
            <a:spAutoFit/>
          </a:bodyPr>
          <a:lstStyle/>
          <a:p>
            <a:pPr marL="0" indent="0">
              <a:buNone/>
            </a:pPr>
            <a:r>
              <a:rPr lang="en-US" sz="2400" b="1" dirty="0">
                <a:solidFill>
                  <a:srgbClr val="000000"/>
                </a:solidFill>
              </a:rPr>
              <a:t>The Natural Environment</a:t>
            </a:r>
          </a:p>
        </p:txBody>
      </p:sp>
      <p:sp>
        <p:nvSpPr>
          <p:cNvPr id="4" name="Content Placeholder 3"/>
          <p:cNvSpPr>
            <a:spLocks noGrp="1"/>
          </p:cNvSpPr>
          <p:nvPr>
            <p:ph idx="13"/>
          </p:nvPr>
        </p:nvSpPr>
        <p:spPr>
          <a:xfrm>
            <a:off x="438150" y="2209800"/>
            <a:ext cx="8229600" cy="1143000"/>
          </a:xfrm>
        </p:spPr>
        <p:txBody>
          <a:bodyPr/>
          <a:lstStyle/>
          <a:p>
            <a:pPr marL="0" indent="0">
              <a:buNone/>
            </a:pPr>
            <a:r>
              <a:rPr lang="en-US" sz="2400" dirty="0">
                <a:solidFill>
                  <a:srgbClr val="000000"/>
                </a:solidFill>
              </a:rPr>
              <a:t>The</a:t>
            </a:r>
            <a:r>
              <a:rPr lang="en-US" sz="2400" b="1" dirty="0">
                <a:solidFill>
                  <a:srgbClr val="000000"/>
                </a:solidFill>
              </a:rPr>
              <a:t> natural environment </a:t>
            </a:r>
            <a:r>
              <a:rPr lang="en-US" sz="2400" dirty="0">
                <a:solidFill>
                  <a:srgbClr val="000000"/>
                </a:solidFill>
              </a:rPr>
              <a:t>is the physical environment and the natural resources that are needed as inputs by marketers or that are affected by marketing activities.</a:t>
            </a:r>
            <a:endParaRPr lang="en-US" altLang="en-US" sz="2400" dirty="0">
              <a:solidFill>
                <a:srgbClr val="000000"/>
              </a:solidFill>
            </a:endParaRPr>
          </a:p>
        </p:txBody>
      </p:sp>
    </p:spTree>
    <p:extLst>
      <p:ext uri="{BB962C8B-B14F-4D97-AF65-F5344CB8AC3E}">
        <p14:creationId xmlns:p14="http://schemas.microsoft.com/office/powerpoint/2010/main" val="2824605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38150" y="182380"/>
            <a:ext cx="8229600" cy="1073065"/>
          </a:xfrm>
        </p:spPr>
        <p:txBody>
          <a:bodyPr wrap="square">
            <a:noAutofit/>
          </a:bodyPr>
          <a:lstStyle/>
          <a:p>
            <a:r>
              <a:rPr lang="en-IN" altLang="en-US" sz="3600" dirty="0">
                <a:latin typeface="+mj-lt"/>
                <a:ea typeface="ヒラギノ角ゴ Pro W3" charset="-128"/>
              </a:rPr>
              <a:t>The Natural and Technological Environments </a:t>
            </a:r>
            <a:r>
              <a:rPr lang="en-IN" altLang="en-US" sz="2800" dirty="0">
                <a:latin typeface="+mj-lt"/>
                <a:ea typeface="ヒラギノ角ゴ Pro W3" charset="-128"/>
              </a:rPr>
              <a:t>(2 of 4)</a:t>
            </a:r>
            <a:endParaRPr lang="en-US" sz="2800" dirty="0">
              <a:latin typeface="+mj-lt"/>
            </a:endParaRPr>
          </a:p>
        </p:txBody>
      </p:sp>
      <p:sp>
        <p:nvSpPr>
          <p:cNvPr id="3" name="Content Placeholder 2"/>
          <p:cNvSpPr>
            <a:spLocks noGrp="1"/>
          </p:cNvSpPr>
          <p:nvPr>
            <p:ph idx="1"/>
          </p:nvPr>
        </p:nvSpPr>
        <p:spPr>
          <a:xfrm>
            <a:off x="457200" y="1600200"/>
            <a:ext cx="8229600" cy="369332"/>
          </a:xfrm>
        </p:spPr>
        <p:txBody>
          <a:bodyPr>
            <a:spAutoFit/>
          </a:bodyPr>
          <a:lstStyle/>
          <a:p>
            <a:pPr marL="0" indent="0">
              <a:buNone/>
            </a:pPr>
            <a:r>
              <a:rPr lang="en-US" sz="2400" b="1" dirty="0">
                <a:solidFill>
                  <a:srgbClr val="000000"/>
                </a:solidFill>
              </a:rPr>
              <a:t>The Natural Environment</a:t>
            </a:r>
          </a:p>
        </p:txBody>
      </p:sp>
      <p:sp>
        <p:nvSpPr>
          <p:cNvPr id="4" name="Content Placeholder 3"/>
          <p:cNvSpPr>
            <a:spLocks noGrp="1"/>
          </p:cNvSpPr>
          <p:nvPr>
            <p:ph idx="13"/>
          </p:nvPr>
        </p:nvSpPr>
        <p:spPr>
          <a:xfrm>
            <a:off x="457200" y="2209800"/>
            <a:ext cx="8229600" cy="2590800"/>
          </a:xfrm>
        </p:spPr>
        <p:txBody>
          <a:bodyPr/>
          <a:lstStyle/>
          <a:p>
            <a:pPr marL="0" indent="0">
              <a:spcBef>
                <a:spcPts val="600"/>
              </a:spcBef>
              <a:buNone/>
            </a:pPr>
            <a:r>
              <a:rPr lang="en-IN" altLang="en-US" sz="2400" dirty="0">
                <a:solidFill>
                  <a:srgbClr val="000000"/>
                </a:solidFill>
              </a:rPr>
              <a:t>Trends in the Natural Environment</a:t>
            </a:r>
          </a:p>
          <a:p>
            <a:pPr>
              <a:spcBef>
                <a:spcPts val="600"/>
              </a:spcBef>
            </a:pPr>
            <a:r>
              <a:rPr lang="en-IN" altLang="en-US" sz="2400" dirty="0">
                <a:solidFill>
                  <a:srgbClr val="000000"/>
                </a:solidFill>
              </a:rPr>
              <a:t>Growing shortages of raw materials</a:t>
            </a:r>
          </a:p>
          <a:p>
            <a:pPr>
              <a:spcBef>
                <a:spcPts val="600"/>
              </a:spcBef>
            </a:pPr>
            <a:r>
              <a:rPr lang="en-IN" altLang="en-US" sz="2400" dirty="0">
                <a:solidFill>
                  <a:srgbClr val="000000"/>
                </a:solidFill>
              </a:rPr>
              <a:t>Increased pollution</a:t>
            </a:r>
          </a:p>
          <a:p>
            <a:pPr>
              <a:spcBef>
                <a:spcPts val="600"/>
              </a:spcBef>
            </a:pPr>
            <a:r>
              <a:rPr lang="en-IN" altLang="en-US" sz="2400" dirty="0">
                <a:solidFill>
                  <a:srgbClr val="000000"/>
                </a:solidFill>
              </a:rPr>
              <a:t>Increased government intervention</a:t>
            </a:r>
          </a:p>
          <a:p>
            <a:pPr>
              <a:spcBef>
                <a:spcPts val="600"/>
              </a:spcBef>
            </a:pPr>
            <a:r>
              <a:rPr lang="en-IN" altLang="en-US" sz="2400" dirty="0">
                <a:solidFill>
                  <a:srgbClr val="000000"/>
                </a:solidFill>
              </a:rPr>
              <a:t>Developing strategies that support environmental sustainability</a:t>
            </a:r>
          </a:p>
        </p:txBody>
      </p:sp>
    </p:spTree>
    <p:extLst>
      <p:ext uri="{BB962C8B-B14F-4D97-AF65-F5344CB8AC3E}">
        <p14:creationId xmlns:p14="http://schemas.microsoft.com/office/powerpoint/2010/main" val="25372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81" y="227388"/>
            <a:ext cx="8226334" cy="1038032"/>
          </a:xfrm>
        </p:spPr>
        <p:txBody>
          <a:bodyPr wrap="square">
            <a:noAutofit/>
          </a:bodyPr>
          <a:lstStyle/>
          <a:p>
            <a:r>
              <a:rPr lang="en-IN" altLang="en-US" dirty="0">
                <a:ea typeface="ヒラギノ角ゴ Pro W3" charset="-128"/>
              </a:rPr>
              <a:t>The Natural and Technological Environments </a:t>
            </a:r>
            <a:r>
              <a:rPr lang="en-IN" altLang="en-US" sz="2800" dirty="0">
                <a:ea typeface="ヒラギノ角ゴ Pro W3" charset="-128"/>
              </a:rPr>
              <a:t>(3 of 4)</a:t>
            </a:r>
            <a:endParaRPr lang="en-US" sz="2800" dirty="0">
              <a:latin typeface="+mj-lt"/>
            </a:endParaRPr>
          </a:p>
        </p:txBody>
      </p:sp>
      <p:sp>
        <p:nvSpPr>
          <p:cNvPr id="4" name="Content Placeholder 3"/>
          <p:cNvSpPr>
            <a:spLocks noGrp="1"/>
          </p:cNvSpPr>
          <p:nvPr>
            <p:ph sz="quarter" idx="13"/>
          </p:nvPr>
        </p:nvSpPr>
        <p:spPr>
          <a:xfrm>
            <a:off x="457199" y="1396967"/>
            <a:ext cx="4144781" cy="384478"/>
          </a:xfrm>
        </p:spPr>
        <p:txBody>
          <a:bodyPr/>
          <a:lstStyle/>
          <a:p>
            <a:pPr marL="0" indent="0">
              <a:buNone/>
            </a:pPr>
            <a:r>
              <a:rPr lang="en-US" sz="2200" b="1" dirty="0">
                <a:solidFill>
                  <a:srgbClr val="000000"/>
                </a:solidFill>
              </a:rPr>
              <a:t>The Natural Environment</a:t>
            </a:r>
          </a:p>
        </p:txBody>
      </p:sp>
      <p:sp>
        <p:nvSpPr>
          <p:cNvPr id="3" name="Content Placeholder 2"/>
          <p:cNvSpPr>
            <a:spLocks noGrp="1"/>
          </p:cNvSpPr>
          <p:nvPr>
            <p:ph idx="1"/>
          </p:nvPr>
        </p:nvSpPr>
        <p:spPr>
          <a:xfrm>
            <a:off x="457201" y="1868397"/>
            <a:ext cx="4114800" cy="1692771"/>
          </a:xfrm>
        </p:spPr>
        <p:txBody>
          <a:bodyPr wrap="square">
            <a:spAutoFit/>
          </a:bodyPr>
          <a:lstStyle/>
          <a:p>
            <a:pPr marL="0" indent="0">
              <a:buNone/>
            </a:pPr>
            <a:r>
              <a:rPr lang="en-US" sz="2200" b="1" dirty="0">
                <a:solidFill>
                  <a:srgbClr val="000000"/>
                </a:solidFill>
              </a:rPr>
              <a:t>Environmental sustainability </a:t>
            </a:r>
            <a:r>
              <a:rPr lang="en-US" sz="2200" dirty="0">
                <a:solidFill>
                  <a:srgbClr val="000000"/>
                </a:solidFill>
              </a:rPr>
              <a:t>involves developing strategies and practices that create a world economy that the planet can support indefinitely.</a:t>
            </a:r>
            <a:endParaRPr lang="en-US" altLang="en-US" sz="2200" dirty="0">
              <a:solidFill>
                <a:srgbClr val="000000"/>
              </a:solidFill>
            </a:endParaRP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699964" y="1415320"/>
            <a:ext cx="3993784" cy="2392181"/>
          </a:xfrm>
        </p:spPr>
        <p:txBody>
          <a:bodyPr/>
          <a:lstStyle/>
          <a:p>
            <a:pPr marL="0" indent="0">
              <a:buNone/>
            </a:pPr>
            <a:r>
              <a:rPr lang="en-IN" sz="2200" dirty="0"/>
              <a:t>The natural environment: Walmart has emerged in recent years as the world’s super “eco-nanny” through its own sustainability practices and its impact on the actions of its huge network of suppliers.</a:t>
            </a:r>
          </a:p>
        </p:txBody>
      </p:sp>
      <p:pic>
        <p:nvPicPr>
          <p:cNvPr id="9" name="Picture Placeholder 8" descr="An illustration shows an icon depicting the green earth concept with leaves around and the logo of Walmart next to it. ">
            <a:extLst>
              <a:ext uri="{FF2B5EF4-FFF2-40B4-BE49-F238E27FC236}">
                <a16:creationId xmlns:a16="http://schemas.microsoft.com/office/drawing/2014/main" id="{AC9732E8-18BF-4AB2-A2AA-196B4C8123D2}"/>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906837" y="3950100"/>
            <a:ext cx="3596140" cy="2379602"/>
          </a:xfrm>
          <a:prstGeom prst="rect">
            <a:avLst/>
          </a:prstGeom>
        </p:spPr>
      </p:pic>
    </p:spTree>
    <p:extLst>
      <p:ext uri="{BB962C8B-B14F-4D97-AF65-F5344CB8AC3E}">
        <p14:creationId xmlns:p14="http://schemas.microsoft.com/office/powerpoint/2010/main" val="1186637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81" y="227388"/>
            <a:ext cx="8226334" cy="1038032"/>
          </a:xfrm>
        </p:spPr>
        <p:txBody>
          <a:bodyPr wrap="square">
            <a:noAutofit/>
          </a:bodyPr>
          <a:lstStyle/>
          <a:p>
            <a:r>
              <a:rPr lang="en-IN" altLang="en-US" dirty="0">
                <a:ea typeface="ヒラギノ角ゴ Pro W3" charset="-128"/>
              </a:rPr>
              <a:t>The Natural and Technological Environments </a:t>
            </a:r>
            <a:r>
              <a:rPr lang="en-IN" altLang="en-US" sz="2800" dirty="0">
                <a:ea typeface="ヒラギノ角ゴ Pro W3" charset="-128"/>
              </a:rPr>
              <a:t>(4 of 4)</a:t>
            </a:r>
            <a:endParaRPr lang="en-US" sz="2800" dirty="0">
              <a:latin typeface="+mj-lt"/>
            </a:endParaRPr>
          </a:p>
        </p:txBody>
      </p:sp>
      <p:sp>
        <p:nvSpPr>
          <p:cNvPr id="4" name="Content Placeholder 3"/>
          <p:cNvSpPr>
            <a:spLocks noGrp="1"/>
          </p:cNvSpPr>
          <p:nvPr>
            <p:ph sz="quarter" idx="13"/>
          </p:nvPr>
        </p:nvSpPr>
        <p:spPr>
          <a:xfrm>
            <a:off x="457199" y="1383111"/>
            <a:ext cx="4144781" cy="715511"/>
          </a:xfrm>
        </p:spPr>
        <p:txBody>
          <a:bodyPr/>
          <a:lstStyle/>
          <a:p>
            <a:pPr marL="0" indent="0">
              <a:buNone/>
            </a:pPr>
            <a:r>
              <a:rPr lang="en-US" sz="2200" b="1" dirty="0"/>
              <a:t>The Technological Environment</a:t>
            </a:r>
            <a:endParaRPr lang="en-US" sz="2200" dirty="0"/>
          </a:p>
        </p:txBody>
      </p:sp>
      <p:sp>
        <p:nvSpPr>
          <p:cNvPr id="3" name="Content Placeholder 2"/>
          <p:cNvSpPr>
            <a:spLocks noGrp="1"/>
          </p:cNvSpPr>
          <p:nvPr>
            <p:ph idx="1"/>
          </p:nvPr>
        </p:nvSpPr>
        <p:spPr>
          <a:xfrm>
            <a:off x="457201" y="2268141"/>
            <a:ext cx="4114800" cy="1846659"/>
          </a:xfrm>
        </p:spPr>
        <p:txBody>
          <a:bodyPr wrap="square">
            <a:spAutoFit/>
          </a:bodyPr>
          <a:lstStyle/>
          <a:p>
            <a:pPr marL="256032" indent="-256032">
              <a:spcBef>
                <a:spcPts val="600"/>
              </a:spcBef>
              <a:buSzPct val="100000"/>
            </a:pPr>
            <a:r>
              <a:rPr lang="en-US" altLang="en-US" sz="2200" dirty="0">
                <a:solidFill>
                  <a:srgbClr val="000000"/>
                </a:solidFill>
              </a:rPr>
              <a:t>Most dramatic force in changing the marketplace</a:t>
            </a:r>
          </a:p>
          <a:p>
            <a:pPr marL="256032" indent="-256032">
              <a:spcBef>
                <a:spcPts val="600"/>
              </a:spcBef>
              <a:buSzPct val="100000"/>
            </a:pPr>
            <a:r>
              <a:rPr lang="en-US" altLang="en-US" sz="2200" dirty="0">
                <a:solidFill>
                  <a:srgbClr val="000000"/>
                </a:solidFill>
              </a:rPr>
              <a:t>New products, opportunities</a:t>
            </a:r>
          </a:p>
          <a:p>
            <a:pPr marL="256032" indent="-256032">
              <a:spcBef>
                <a:spcPts val="600"/>
              </a:spcBef>
              <a:buSzPct val="100000"/>
            </a:pPr>
            <a:r>
              <a:rPr lang="en-US" altLang="en-US" sz="2200" dirty="0">
                <a:solidFill>
                  <a:srgbClr val="000000"/>
                </a:solidFill>
              </a:rPr>
              <a:t>Concern for the safety of new products</a:t>
            </a: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699964" y="1415321"/>
            <a:ext cx="3993784" cy="1702633"/>
          </a:xfrm>
        </p:spPr>
        <p:txBody>
          <a:bodyPr/>
          <a:lstStyle/>
          <a:p>
            <a:pPr marL="0" indent="0">
              <a:buNone/>
            </a:pPr>
            <a:r>
              <a:rPr lang="en-IN" sz="2200" dirty="0"/>
              <a:t>Marketing technology: Disney takes full advantage of digital technology in creating magical customer experiences at its Walt Disney World Resort.</a:t>
            </a:r>
          </a:p>
        </p:txBody>
      </p:sp>
      <p:pic>
        <p:nvPicPr>
          <p:cNvPr id="10" name="Picture Placeholder 9" descr="A photo shows a person using a radio frequency ID (RFID) payment machine at the front desk of the Walt Disney World Resort. ">
            <a:extLst>
              <a:ext uri="{FF2B5EF4-FFF2-40B4-BE49-F238E27FC236}">
                <a16:creationId xmlns:a16="http://schemas.microsoft.com/office/drawing/2014/main" id="{36EF255B-5B57-4A47-A19A-0944B37B7202}"/>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4847912" y="3259552"/>
            <a:ext cx="3697886" cy="3067240"/>
          </a:xfrm>
          <a:prstGeom prst="rect">
            <a:avLst/>
          </a:prstGeom>
        </p:spPr>
      </p:pic>
    </p:spTree>
    <p:extLst>
      <p:ext uri="{BB962C8B-B14F-4D97-AF65-F5344CB8AC3E}">
        <p14:creationId xmlns:p14="http://schemas.microsoft.com/office/powerpoint/2010/main" val="1660046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4</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Explain the key changes in the political and cultural environments.</a:t>
            </a:r>
          </a:p>
        </p:txBody>
      </p:sp>
    </p:spTree>
    <p:extLst>
      <p:ext uri="{BB962C8B-B14F-4D97-AF65-F5344CB8AC3E}">
        <p14:creationId xmlns:p14="http://schemas.microsoft.com/office/powerpoint/2010/main" val="217097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438"/>
            <a:ext cx="8229600" cy="1153252"/>
          </a:xfrm>
        </p:spPr>
        <p:txBody>
          <a:bodyPr wrap="square">
            <a:noAutofit/>
          </a:bodyPr>
          <a:lstStyle/>
          <a:p>
            <a:r>
              <a:rPr lang="en-IN" altLang="en-US" sz="3600" dirty="0">
                <a:latin typeface="+mj-lt"/>
                <a:ea typeface="ヒラギノ角ゴ Pro W3" charset="-128"/>
              </a:rPr>
              <a:t>MICROSOFT: Adapting to the Fast-Changing Marketing Environment</a:t>
            </a:r>
            <a:endParaRPr lang="en-US" sz="2800" dirty="0">
              <a:latin typeface="+mj-lt"/>
            </a:endParaRPr>
          </a:p>
        </p:txBody>
      </p:sp>
      <p:pic>
        <p:nvPicPr>
          <p:cNvPr id="13" name="Picture Placeholder 12" descr="A photo shows a cloud with the Microsoft logo printed across it. ">
            <a:extLst>
              <a:ext uri="{FF2B5EF4-FFF2-40B4-BE49-F238E27FC236}">
                <a16:creationId xmlns:a16="http://schemas.microsoft.com/office/drawing/2014/main" id="{7741791B-0E23-4046-9141-6A10200686B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40330" y="1690260"/>
            <a:ext cx="3638550" cy="3638550"/>
          </a:xfrm>
          <a:prstGeom prst="rect">
            <a:avLst/>
          </a:prstGeom>
        </p:spPr>
      </p:pic>
      <p:sp>
        <p:nvSpPr>
          <p:cNvPr id="4" name="Content Placeholder 3">
            <a:extLst>
              <a:ext uri="{FF2B5EF4-FFF2-40B4-BE49-F238E27FC236}">
                <a16:creationId xmlns:a16="http://schemas.microsoft.com/office/drawing/2014/main" id="{A3EB59B5-93EF-471C-B96B-1A60CB8D3A02}"/>
              </a:ext>
            </a:extLst>
          </p:cNvPr>
          <p:cNvSpPr>
            <a:spLocks noGrp="1"/>
          </p:cNvSpPr>
          <p:nvPr>
            <p:ph idx="1"/>
          </p:nvPr>
        </p:nvSpPr>
        <p:spPr>
          <a:xfrm>
            <a:off x="4419600" y="1600200"/>
            <a:ext cx="4267200" cy="3747655"/>
          </a:xfrm>
        </p:spPr>
        <p:txBody>
          <a:bodyPr/>
          <a:lstStyle/>
          <a:p>
            <a:pPr marL="0" indent="0">
              <a:buNone/>
            </a:pPr>
            <a:r>
              <a:rPr lang="en-US" sz="2200" dirty="0"/>
              <a:t>“Microsoft has undergone a dramatic transformation to better align itself with the new digital world. More than just making the software that makes PCs run, Microsoft now wants to empower every person and every organization on the planet to achieve more, regardless of what device or operating system they use.”</a:t>
            </a:r>
          </a:p>
        </p:txBody>
      </p:sp>
    </p:spTree>
    <p:extLst>
      <p:ext uri="{BB962C8B-B14F-4D97-AF65-F5344CB8AC3E}">
        <p14:creationId xmlns:p14="http://schemas.microsoft.com/office/powerpoint/2010/main" val="14803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3345" y="196120"/>
            <a:ext cx="8229600" cy="1073065"/>
          </a:xfrm>
        </p:spPr>
        <p:txBody>
          <a:bodyPr wrap="square">
            <a:noAutofit/>
          </a:bodyPr>
          <a:lstStyle/>
          <a:p>
            <a:r>
              <a:rPr lang="en-IN" altLang="en-US" sz="3600" dirty="0">
                <a:latin typeface="+mj-lt"/>
                <a:ea typeface="ヒラギノ角ゴ Pro W3" charset="-128"/>
              </a:rPr>
              <a:t>The Political-Social and Cultural Environments </a:t>
            </a:r>
            <a:r>
              <a:rPr lang="en-IN" altLang="en-US" sz="2800" dirty="0">
                <a:latin typeface="+mj-lt"/>
                <a:ea typeface="ヒラギノ角ゴ Pro W3" charset="-128"/>
              </a:rPr>
              <a:t>(1 of 5)</a:t>
            </a:r>
            <a:endParaRPr lang="en-US" sz="2800" dirty="0">
              <a:latin typeface="+mj-lt"/>
            </a:endParaRPr>
          </a:p>
        </p:txBody>
      </p:sp>
      <p:sp>
        <p:nvSpPr>
          <p:cNvPr id="3" name="Content Placeholder 2"/>
          <p:cNvSpPr>
            <a:spLocks noGrp="1"/>
          </p:cNvSpPr>
          <p:nvPr>
            <p:ph idx="1"/>
          </p:nvPr>
        </p:nvSpPr>
        <p:spPr>
          <a:xfrm>
            <a:off x="457200" y="1600200"/>
            <a:ext cx="8229600" cy="369332"/>
          </a:xfrm>
        </p:spPr>
        <p:txBody>
          <a:bodyPr>
            <a:spAutoFit/>
          </a:bodyPr>
          <a:lstStyle/>
          <a:p>
            <a:pPr marL="0" indent="0">
              <a:buNone/>
            </a:pPr>
            <a:r>
              <a:rPr lang="en-US" sz="2400" b="1" dirty="0"/>
              <a:t>The Political and Social Environment</a:t>
            </a:r>
            <a:endParaRPr lang="en-US" sz="2400" dirty="0"/>
          </a:p>
        </p:txBody>
      </p:sp>
      <p:sp>
        <p:nvSpPr>
          <p:cNvPr id="4" name="Content Placeholder 3"/>
          <p:cNvSpPr>
            <a:spLocks noGrp="1"/>
          </p:cNvSpPr>
          <p:nvPr>
            <p:ph idx="13"/>
          </p:nvPr>
        </p:nvSpPr>
        <p:spPr>
          <a:xfrm>
            <a:off x="457200" y="2209800"/>
            <a:ext cx="8229600" cy="2133600"/>
          </a:xfrm>
        </p:spPr>
        <p:txBody>
          <a:bodyPr/>
          <a:lstStyle/>
          <a:p>
            <a:pPr marL="0" indent="0" defTabSz="284163">
              <a:spcBef>
                <a:spcPts val="600"/>
              </a:spcBef>
              <a:buNone/>
            </a:pPr>
            <a:r>
              <a:rPr lang="en-US" altLang="en-US" sz="2400" dirty="0">
                <a:solidFill>
                  <a:srgbClr val="000000"/>
                </a:solidFill>
              </a:rPr>
              <a:t>Legislation regulating business is intended to protect</a:t>
            </a:r>
          </a:p>
          <a:p>
            <a:pPr defTabSz="284163">
              <a:spcBef>
                <a:spcPts val="600"/>
              </a:spcBef>
            </a:pPr>
            <a:r>
              <a:rPr lang="en-IN" altLang="en-US" sz="2400" dirty="0">
                <a:solidFill>
                  <a:srgbClr val="000000"/>
                </a:solidFill>
              </a:rPr>
              <a:t>companies from each other</a:t>
            </a:r>
          </a:p>
          <a:p>
            <a:pPr defTabSz="284163">
              <a:spcBef>
                <a:spcPts val="600"/>
              </a:spcBef>
            </a:pPr>
            <a:r>
              <a:rPr lang="en-IN" altLang="en-US" sz="2400" dirty="0">
                <a:solidFill>
                  <a:srgbClr val="000000"/>
                </a:solidFill>
              </a:rPr>
              <a:t>consumers from unfair business practices</a:t>
            </a:r>
          </a:p>
          <a:p>
            <a:pPr defTabSz="284163">
              <a:spcBef>
                <a:spcPts val="600"/>
              </a:spcBef>
            </a:pPr>
            <a:r>
              <a:rPr lang="en-IN" altLang="en-US" sz="2400" dirty="0">
                <a:solidFill>
                  <a:srgbClr val="000000"/>
                </a:solidFill>
              </a:rPr>
              <a:t>the interests of society against unrestrained business </a:t>
            </a:r>
            <a:r>
              <a:rPr lang="en-IN" altLang="en-US" sz="2400" dirty="0" err="1">
                <a:solidFill>
                  <a:srgbClr val="000000"/>
                </a:solidFill>
              </a:rPr>
              <a:t>behavior</a:t>
            </a:r>
            <a:endParaRPr lang="en-IN" altLang="en-US" sz="2400" dirty="0">
              <a:solidFill>
                <a:srgbClr val="000000"/>
              </a:solidFill>
            </a:endParaRPr>
          </a:p>
        </p:txBody>
      </p:sp>
    </p:spTree>
    <p:extLst>
      <p:ext uri="{BB962C8B-B14F-4D97-AF65-F5344CB8AC3E}">
        <p14:creationId xmlns:p14="http://schemas.microsoft.com/office/powerpoint/2010/main" val="2062340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81" y="227388"/>
            <a:ext cx="8226334" cy="1038032"/>
          </a:xfrm>
        </p:spPr>
        <p:txBody>
          <a:bodyPr wrap="square">
            <a:noAutofit/>
          </a:bodyPr>
          <a:lstStyle/>
          <a:p>
            <a:r>
              <a:rPr lang="en-IN" altLang="en-US" dirty="0">
                <a:ea typeface="ヒラギノ角ゴ Pro W3" charset="-128"/>
              </a:rPr>
              <a:t>The Political-Social and Cultural Environments </a:t>
            </a:r>
            <a:r>
              <a:rPr lang="en-IN" altLang="en-US" sz="2800" dirty="0">
                <a:ea typeface="ヒラギノ角ゴ Pro W3" charset="-128"/>
              </a:rPr>
              <a:t>(2 of 5)</a:t>
            </a:r>
            <a:endParaRPr lang="en-US" sz="2800" dirty="0">
              <a:latin typeface="+mj-lt"/>
            </a:endParaRPr>
          </a:p>
        </p:txBody>
      </p:sp>
      <p:sp>
        <p:nvSpPr>
          <p:cNvPr id="4" name="Content Placeholder 3"/>
          <p:cNvSpPr>
            <a:spLocks noGrp="1"/>
          </p:cNvSpPr>
          <p:nvPr>
            <p:ph sz="quarter" idx="13"/>
          </p:nvPr>
        </p:nvSpPr>
        <p:spPr>
          <a:xfrm>
            <a:off x="457199" y="1400445"/>
            <a:ext cx="8236549" cy="367171"/>
          </a:xfrm>
        </p:spPr>
        <p:txBody>
          <a:bodyPr/>
          <a:lstStyle/>
          <a:p>
            <a:pPr marL="0" indent="0">
              <a:buNone/>
            </a:pPr>
            <a:r>
              <a:rPr lang="en-US" sz="2200" b="1" dirty="0"/>
              <a:t>The Political and Social Environment</a:t>
            </a:r>
            <a:endParaRPr lang="en-US" sz="2200" dirty="0"/>
          </a:p>
        </p:txBody>
      </p:sp>
      <p:sp>
        <p:nvSpPr>
          <p:cNvPr id="3" name="Content Placeholder 2"/>
          <p:cNvSpPr>
            <a:spLocks noGrp="1"/>
          </p:cNvSpPr>
          <p:nvPr>
            <p:ph idx="1"/>
          </p:nvPr>
        </p:nvSpPr>
        <p:spPr>
          <a:xfrm>
            <a:off x="457201" y="1877520"/>
            <a:ext cx="4114800" cy="1431161"/>
          </a:xfrm>
        </p:spPr>
        <p:txBody>
          <a:bodyPr wrap="square">
            <a:spAutoFit/>
          </a:bodyPr>
          <a:lstStyle/>
          <a:p>
            <a:pPr marL="256032" indent="-256032">
              <a:spcBef>
                <a:spcPts val="600"/>
              </a:spcBef>
              <a:buSzPct val="100000"/>
              <a:defRPr/>
            </a:pPr>
            <a:r>
              <a:rPr lang="en-IN" sz="2200" dirty="0"/>
              <a:t>Increased emphasis on ethics and socially responsible actions</a:t>
            </a:r>
          </a:p>
          <a:p>
            <a:pPr marL="256032" indent="-256032">
              <a:spcBef>
                <a:spcPts val="600"/>
              </a:spcBef>
              <a:buSzPct val="100000"/>
              <a:defRPr/>
            </a:pPr>
            <a:r>
              <a:rPr lang="en-IN" sz="2200" dirty="0"/>
              <a:t>Cause-related marketing</a:t>
            </a:r>
          </a:p>
        </p:txBody>
      </p:sp>
      <p:pic>
        <p:nvPicPr>
          <p:cNvPr id="9" name="Picture Placeholder 8" descr="A poster depicts Ben and Jerry's three-part &quot;linked prosperity&quot; mission. &#10;Long description is available in notes, press F6">
            <a:extLst>
              <a:ext uri="{FF2B5EF4-FFF2-40B4-BE49-F238E27FC236}">
                <a16:creationId xmlns:a16="http://schemas.microsoft.com/office/drawing/2014/main" id="{1E97BF45-08DC-4B50-8C9A-3CA861EF9E3C}"/>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514469" y="3727365"/>
            <a:ext cx="4000263" cy="2600170"/>
          </a:xfrm>
          <a:prstGeom prst="rect">
            <a:avLst/>
          </a:prstGeom>
        </p:spPr>
      </p:pic>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699964" y="1872521"/>
            <a:ext cx="3993784" cy="4452079"/>
          </a:xfrm>
        </p:spPr>
        <p:txBody>
          <a:bodyPr/>
          <a:lstStyle/>
          <a:p>
            <a:pPr marL="0" indent="0">
              <a:buNone/>
            </a:pPr>
            <a:r>
              <a:rPr lang="en-IN" sz="2200" dirty="0"/>
              <a:t>Cause-related marketing: </a:t>
            </a:r>
            <a:r>
              <a:rPr lang="en-US" sz="2200" dirty="0"/>
              <a:t>Ben &amp; Jerry’s three-part “linked prosperity” mission drives it to make fantastic ice cream (product mission), manage the company for sustainable financial growth (economic mission), and use the company “in innovative ways to make the world a better place” (social mission). Both Ben &amp; Jerry’s and its products are “Made of Something Better.”</a:t>
            </a:r>
            <a:endParaRPr lang="en-IN" sz="2200" dirty="0"/>
          </a:p>
        </p:txBody>
      </p:sp>
    </p:spTree>
    <p:extLst>
      <p:ext uri="{BB962C8B-B14F-4D97-AF65-F5344CB8AC3E}">
        <p14:creationId xmlns:p14="http://schemas.microsoft.com/office/powerpoint/2010/main" val="232782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81" y="227388"/>
            <a:ext cx="8226334" cy="1038032"/>
          </a:xfrm>
        </p:spPr>
        <p:txBody>
          <a:bodyPr wrap="square">
            <a:noAutofit/>
          </a:bodyPr>
          <a:lstStyle/>
          <a:p>
            <a:r>
              <a:rPr lang="en-IN" altLang="en-US" dirty="0">
                <a:ea typeface="ヒラギノ角ゴ Pro W3" charset="-128"/>
              </a:rPr>
              <a:t>The Political-Social and Cultural Environments </a:t>
            </a:r>
            <a:r>
              <a:rPr lang="en-IN" altLang="en-US" sz="2800" dirty="0">
                <a:ea typeface="ヒラギノ角ゴ Pro W3" charset="-128"/>
              </a:rPr>
              <a:t>(3 of 5)</a:t>
            </a:r>
            <a:endParaRPr lang="en-US" sz="2800" dirty="0">
              <a:latin typeface="+mj-lt"/>
            </a:endParaRPr>
          </a:p>
        </p:txBody>
      </p:sp>
      <p:sp>
        <p:nvSpPr>
          <p:cNvPr id="4" name="Content Placeholder 3"/>
          <p:cNvSpPr>
            <a:spLocks noGrp="1"/>
          </p:cNvSpPr>
          <p:nvPr>
            <p:ph sz="quarter" idx="13"/>
          </p:nvPr>
        </p:nvSpPr>
        <p:spPr>
          <a:xfrm>
            <a:off x="457199" y="1386590"/>
            <a:ext cx="8236549" cy="367171"/>
          </a:xfrm>
        </p:spPr>
        <p:txBody>
          <a:bodyPr/>
          <a:lstStyle/>
          <a:p>
            <a:pPr marL="0" indent="0">
              <a:buNone/>
            </a:pPr>
            <a:r>
              <a:rPr lang="en-US" sz="2400" b="1" dirty="0"/>
              <a:t>The Cultural Environment</a:t>
            </a:r>
            <a:endParaRPr lang="en-US" sz="2400" dirty="0"/>
          </a:p>
        </p:txBody>
      </p:sp>
      <p:sp>
        <p:nvSpPr>
          <p:cNvPr id="3" name="Content Placeholder 2"/>
          <p:cNvSpPr>
            <a:spLocks noGrp="1"/>
          </p:cNvSpPr>
          <p:nvPr>
            <p:ph idx="1"/>
          </p:nvPr>
        </p:nvSpPr>
        <p:spPr>
          <a:xfrm>
            <a:off x="457200" y="1926264"/>
            <a:ext cx="8236547" cy="1107996"/>
          </a:xfrm>
        </p:spPr>
        <p:txBody>
          <a:bodyPr wrap="square">
            <a:spAutoFit/>
          </a:bodyPr>
          <a:lstStyle/>
          <a:p>
            <a:pPr marL="0" indent="0">
              <a:buNone/>
            </a:pPr>
            <a:r>
              <a:rPr lang="en-US" altLang="en-US" sz="2400" dirty="0">
                <a:solidFill>
                  <a:srgbClr val="000000"/>
                </a:solidFill>
              </a:rPr>
              <a:t>The </a:t>
            </a:r>
            <a:r>
              <a:rPr lang="en-US" altLang="en-US" sz="2400" b="1" dirty="0">
                <a:solidFill>
                  <a:srgbClr val="000000"/>
                </a:solidFill>
              </a:rPr>
              <a:t>cultural environment </a:t>
            </a:r>
            <a:r>
              <a:rPr lang="en-US" altLang="en-US" sz="2400" dirty="0">
                <a:solidFill>
                  <a:srgbClr val="000000"/>
                </a:solidFill>
              </a:rPr>
              <a:t>consists of institutions and other forces that affect a society’s basic values, perceptions, and behaviors.</a:t>
            </a:r>
          </a:p>
        </p:txBody>
      </p:sp>
    </p:spTree>
    <p:extLst>
      <p:ext uri="{BB962C8B-B14F-4D97-AF65-F5344CB8AC3E}">
        <p14:creationId xmlns:p14="http://schemas.microsoft.com/office/powerpoint/2010/main" val="396126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66140"/>
            <a:ext cx="8229600" cy="1097280"/>
          </a:xfrm>
        </p:spPr>
        <p:txBody>
          <a:bodyPr wrap="square">
            <a:noAutofit/>
          </a:bodyPr>
          <a:lstStyle/>
          <a:p>
            <a:r>
              <a:rPr lang="en-IN" altLang="en-US" sz="3600" dirty="0">
                <a:latin typeface="+mj-lt"/>
                <a:ea typeface="ヒラギノ角ゴ Pro W3" charset="-128"/>
              </a:rPr>
              <a:t>Cause-Related Marketing: Linking Brands, Consumers, and Causes</a:t>
            </a:r>
            <a:endParaRPr lang="en-US" sz="2800" dirty="0">
              <a:latin typeface="+mj-lt"/>
            </a:endParaRPr>
          </a:p>
        </p:txBody>
      </p:sp>
      <p:sp>
        <p:nvSpPr>
          <p:cNvPr id="4" name="Content Placeholder 3"/>
          <p:cNvSpPr>
            <a:spLocks noGrp="1"/>
          </p:cNvSpPr>
          <p:nvPr>
            <p:ph idx="1"/>
          </p:nvPr>
        </p:nvSpPr>
        <p:spPr>
          <a:xfrm>
            <a:off x="457200" y="1386590"/>
            <a:ext cx="4267200" cy="3031760"/>
          </a:xfrm>
        </p:spPr>
        <p:txBody>
          <a:bodyPr/>
          <a:lstStyle/>
          <a:p>
            <a:pPr marL="0" indent="0">
              <a:buNone/>
            </a:pPr>
            <a:r>
              <a:rPr lang="en-US" sz="2400" dirty="0"/>
              <a:t>Aerie’s #</a:t>
            </a:r>
            <a:r>
              <a:rPr lang="en-US" sz="2400" dirty="0" err="1"/>
              <a:t>AerieREAL</a:t>
            </a:r>
            <a:r>
              <a:rPr lang="en-US" sz="2400" dirty="0"/>
              <a:t> campaign pledges that it will use only unretouched images and videos of real women in its ads and other marketing content. The cause of body positivity and inclusivity is an integral part of the brand’s identity.</a:t>
            </a:r>
            <a:endParaRPr lang="en-US" altLang="en-US" sz="2400" dirty="0">
              <a:solidFill>
                <a:srgbClr val="000000"/>
              </a:solidFill>
            </a:endParaRPr>
          </a:p>
        </p:txBody>
      </p:sp>
      <p:pic>
        <p:nvPicPr>
          <p:cNvPr id="6" name="Picture Placeholder 5" descr="An advertisement for Aerie's hashtag Aerie Real campaign. &#10;Long description is available in notes, press F6">
            <a:extLst>
              <a:ext uri="{FF2B5EF4-FFF2-40B4-BE49-F238E27FC236}">
                <a16:creationId xmlns:a16="http://schemas.microsoft.com/office/drawing/2014/main" id="{CD8B67E7-A338-47AC-8E7C-0CB7C9AE07D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4738724" y="1549967"/>
            <a:ext cx="3923780" cy="4089499"/>
          </a:xfrm>
          <a:prstGeom prst="rect">
            <a:avLst/>
          </a:prstGeom>
        </p:spPr>
      </p:pic>
    </p:spTree>
    <p:extLst>
      <p:ext uri="{BB962C8B-B14F-4D97-AF65-F5344CB8AC3E}">
        <p14:creationId xmlns:p14="http://schemas.microsoft.com/office/powerpoint/2010/main" val="1414360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43460" y="190113"/>
            <a:ext cx="8229600" cy="1073065"/>
          </a:xfrm>
        </p:spPr>
        <p:txBody>
          <a:bodyPr wrap="square">
            <a:noAutofit/>
          </a:bodyPr>
          <a:lstStyle/>
          <a:p>
            <a:r>
              <a:rPr lang="en-IN" altLang="en-US" sz="3600" dirty="0">
                <a:latin typeface="+mj-lt"/>
                <a:ea typeface="ヒラギノ角ゴ Pro W3" charset="-128"/>
              </a:rPr>
              <a:t>The Political-Social and Cultural Environments </a:t>
            </a:r>
            <a:r>
              <a:rPr lang="en-IN" altLang="en-US" sz="2800" dirty="0">
                <a:latin typeface="+mj-lt"/>
                <a:ea typeface="ヒラギノ角ゴ Pro W3" charset="-128"/>
              </a:rPr>
              <a:t>(4 of 5)</a:t>
            </a:r>
            <a:endParaRPr lang="en-US" sz="2800" dirty="0">
              <a:latin typeface="+mj-lt"/>
            </a:endParaRPr>
          </a:p>
        </p:txBody>
      </p:sp>
      <p:sp>
        <p:nvSpPr>
          <p:cNvPr id="7" name="Content Placeholder 2"/>
          <p:cNvSpPr>
            <a:spLocks noGrp="1"/>
          </p:cNvSpPr>
          <p:nvPr>
            <p:ph idx="1"/>
          </p:nvPr>
        </p:nvSpPr>
        <p:spPr>
          <a:xfrm>
            <a:off x="457200" y="1384090"/>
            <a:ext cx="8229600" cy="369332"/>
          </a:xfrm>
        </p:spPr>
        <p:txBody>
          <a:bodyPr>
            <a:spAutoFit/>
          </a:bodyPr>
          <a:lstStyle/>
          <a:p>
            <a:pPr marL="0" indent="0">
              <a:buNone/>
            </a:pPr>
            <a:r>
              <a:rPr lang="en-US" sz="2400" b="1" dirty="0"/>
              <a:t>The Cultural Environment</a:t>
            </a:r>
            <a:endParaRPr lang="en-US" sz="2400" dirty="0"/>
          </a:p>
        </p:txBody>
      </p:sp>
      <p:sp>
        <p:nvSpPr>
          <p:cNvPr id="4" name="Content Placeholder 3"/>
          <p:cNvSpPr>
            <a:spLocks noGrp="1"/>
          </p:cNvSpPr>
          <p:nvPr>
            <p:ph idx="13"/>
          </p:nvPr>
        </p:nvSpPr>
        <p:spPr>
          <a:xfrm>
            <a:off x="457200" y="1988874"/>
            <a:ext cx="8229600" cy="2514600"/>
          </a:xfrm>
        </p:spPr>
        <p:txBody>
          <a:bodyPr/>
          <a:lstStyle/>
          <a:p>
            <a:pPr marL="0" indent="0">
              <a:buNone/>
            </a:pPr>
            <a:r>
              <a:rPr lang="en-US" altLang="en-US" sz="2400" b="1" i="1" dirty="0">
                <a:solidFill>
                  <a:srgbClr val="000000"/>
                </a:solidFill>
              </a:rPr>
              <a:t>Core</a:t>
            </a:r>
            <a:r>
              <a:rPr lang="en-US" altLang="en-US" sz="2400" dirty="0">
                <a:solidFill>
                  <a:srgbClr val="000000"/>
                </a:solidFill>
              </a:rPr>
              <a:t> beliefs and values are persistent and are passed on from parents to children and are reinforced by schools, churches, businesses, and government.</a:t>
            </a:r>
          </a:p>
          <a:p>
            <a:pPr marL="0" indent="0">
              <a:buNone/>
            </a:pPr>
            <a:r>
              <a:rPr lang="en-US" altLang="en-US" sz="2400" b="1" i="1" dirty="0">
                <a:solidFill>
                  <a:srgbClr val="000000"/>
                </a:solidFill>
              </a:rPr>
              <a:t>Secondary</a:t>
            </a:r>
            <a:r>
              <a:rPr lang="en-US" altLang="en-US" sz="2400" b="1" dirty="0">
                <a:solidFill>
                  <a:srgbClr val="000000"/>
                </a:solidFill>
              </a:rPr>
              <a:t> </a:t>
            </a:r>
            <a:r>
              <a:rPr lang="en-US" altLang="en-US" sz="2400" dirty="0">
                <a:solidFill>
                  <a:srgbClr val="000000"/>
                </a:solidFill>
              </a:rPr>
              <a:t>beliefs and values are more open to change and include people’s views of themselves, others, organizations, society, nature, and the universe.</a:t>
            </a:r>
          </a:p>
        </p:txBody>
      </p:sp>
    </p:spTree>
    <p:extLst>
      <p:ext uri="{BB962C8B-B14F-4D97-AF65-F5344CB8AC3E}">
        <p14:creationId xmlns:p14="http://schemas.microsoft.com/office/powerpoint/2010/main" val="4153129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81" y="213533"/>
            <a:ext cx="8226334" cy="1038032"/>
          </a:xfrm>
        </p:spPr>
        <p:txBody>
          <a:bodyPr wrap="square">
            <a:noAutofit/>
          </a:bodyPr>
          <a:lstStyle/>
          <a:p>
            <a:r>
              <a:rPr lang="en-IN" altLang="en-US" dirty="0">
                <a:ea typeface="ヒラギノ角ゴ Pro W3" charset="-128"/>
              </a:rPr>
              <a:t>The Political-Social and Cultural Environments </a:t>
            </a:r>
            <a:r>
              <a:rPr lang="en-IN" altLang="en-US" sz="2800" dirty="0">
                <a:ea typeface="ヒラギノ角ゴ Pro W3" charset="-128"/>
              </a:rPr>
              <a:t>(5 of 5)</a:t>
            </a:r>
            <a:endParaRPr lang="en-US" sz="2800" dirty="0">
              <a:latin typeface="+mj-lt"/>
            </a:endParaRPr>
          </a:p>
        </p:txBody>
      </p:sp>
      <p:sp>
        <p:nvSpPr>
          <p:cNvPr id="4" name="Content Placeholder 3"/>
          <p:cNvSpPr>
            <a:spLocks noGrp="1"/>
          </p:cNvSpPr>
          <p:nvPr>
            <p:ph sz="quarter" idx="13"/>
          </p:nvPr>
        </p:nvSpPr>
        <p:spPr>
          <a:xfrm>
            <a:off x="457200" y="1410822"/>
            <a:ext cx="4024860" cy="370738"/>
          </a:xfrm>
        </p:spPr>
        <p:txBody>
          <a:bodyPr/>
          <a:lstStyle/>
          <a:p>
            <a:pPr marL="0" indent="0">
              <a:buNone/>
            </a:pPr>
            <a:r>
              <a:rPr lang="en-US" sz="2000" b="1" dirty="0"/>
              <a:t>The Cultural Environment</a:t>
            </a:r>
            <a:endParaRPr lang="en-US" sz="2000" dirty="0"/>
          </a:p>
        </p:txBody>
      </p:sp>
      <p:sp>
        <p:nvSpPr>
          <p:cNvPr id="3" name="Content Placeholder 2"/>
          <p:cNvSpPr>
            <a:spLocks noGrp="1"/>
          </p:cNvSpPr>
          <p:nvPr>
            <p:ph idx="1"/>
          </p:nvPr>
        </p:nvSpPr>
        <p:spPr>
          <a:xfrm>
            <a:off x="457201" y="1814945"/>
            <a:ext cx="4024858" cy="3308598"/>
          </a:xfrm>
        </p:spPr>
        <p:txBody>
          <a:bodyPr wrap="square">
            <a:spAutoFit/>
          </a:bodyPr>
          <a:lstStyle/>
          <a:p>
            <a:pPr marL="0" indent="0">
              <a:buNone/>
            </a:pPr>
            <a:r>
              <a:rPr lang="en-US" altLang="en-US" sz="2000" dirty="0">
                <a:solidFill>
                  <a:srgbClr val="000000"/>
                </a:solidFill>
              </a:rPr>
              <a:t>Shifts in Secondary Cultural Values</a:t>
            </a:r>
          </a:p>
          <a:p>
            <a:pPr marL="256032" indent="-256032">
              <a:buSzPct val="100000"/>
            </a:pPr>
            <a:r>
              <a:rPr lang="en-US" altLang="en-US" sz="2000" dirty="0">
                <a:solidFill>
                  <a:srgbClr val="000000"/>
                </a:solidFill>
              </a:rPr>
              <a:t>People’s views of themselves</a:t>
            </a:r>
          </a:p>
          <a:p>
            <a:pPr marL="256032" indent="-256032">
              <a:buSzPct val="100000"/>
            </a:pPr>
            <a:r>
              <a:rPr lang="en-US" altLang="en-US" sz="2000" dirty="0">
                <a:solidFill>
                  <a:srgbClr val="000000"/>
                </a:solidFill>
              </a:rPr>
              <a:t>People’s views of others</a:t>
            </a:r>
          </a:p>
          <a:p>
            <a:pPr marL="256032" indent="-256032">
              <a:buSzPct val="100000"/>
            </a:pPr>
            <a:r>
              <a:rPr lang="en-US" altLang="en-US" sz="2000" dirty="0">
                <a:solidFill>
                  <a:srgbClr val="000000"/>
                </a:solidFill>
              </a:rPr>
              <a:t>People’s views of organizations</a:t>
            </a:r>
          </a:p>
          <a:p>
            <a:pPr marL="256032" indent="-256032">
              <a:buSzPct val="100000"/>
            </a:pPr>
            <a:r>
              <a:rPr lang="en-US" altLang="en-US" sz="2000" dirty="0">
                <a:solidFill>
                  <a:srgbClr val="000000"/>
                </a:solidFill>
              </a:rPr>
              <a:t>People’s views of society</a:t>
            </a:r>
          </a:p>
          <a:p>
            <a:pPr marL="256032" indent="-256032">
              <a:buSzPct val="100000"/>
            </a:pPr>
            <a:r>
              <a:rPr lang="en-US" altLang="en-US" sz="2000" dirty="0">
                <a:solidFill>
                  <a:srgbClr val="000000"/>
                </a:solidFill>
              </a:rPr>
              <a:t>People’s views of nature</a:t>
            </a:r>
          </a:p>
          <a:p>
            <a:pPr marL="256032" indent="-256032">
              <a:buSzPct val="100000"/>
            </a:pPr>
            <a:r>
              <a:rPr lang="en-US" altLang="en-US" sz="2000" dirty="0">
                <a:solidFill>
                  <a:srgbClr val="000000"/>
                </a:solidFill>
              </a:rPr>
              <a:t>People’s views of the universe</a:t>
            </a:r>
          </a:p>
        </p:txBody>
      </p:sp>
      <p:sp>
        <p:nvSpPr>
          <p:cNvPr id="8" name="Content Placeholder 7">
            <a:extLst>
              <a:ext uri="{FF2B5EF4-FFF2-40B4-BE49-F238E27FC236}">
                <a16:creationId xmlns:a16="http://schemas.microsoft.com/office/drawing/2014/main" id="{D5C5503A-2CF6-40C1-9C18-DEAC616A662B}"/>
              </a:ext>
            </a:extLst>
          </p:cNvPr>
          <p:cNvSpPr>
            <a:spLocks noGrp="1"/>
          </p:cNvSpPr>
          <p:nvPr>
            <p:ph sz="quarter" idx="15"/>
          </p:nvPr>
        </p:nvSpPr>
        <p:spPr>
          <a:xfrm>
            <a:off x="4595033" y="1432680"/>
            <a:ext cx="4099261" cy="1817814"/>
          </a:xfrm>
        </p:spPr>
        <p:txBody>
          <a:bodyPr/>
          <a:lstStyle/>
          <a:p>
            <a:pPr marL="0" indent="0">
              <a:buNone/>
            </a:pPr>
            <a:r>
              <a:rPr lang="en-US" sz="2000" dirty="0"/>
              <a:t>Catering to the natural, organic, and ethical products trend: Unilever’s Love Beauty and Planet brand has one goal: “To make you more beautiful and give a little love to our planet.”</a:t>
            </a:r>
          </a:p>
        </p:txBody>
      </p:sp>
      <p:pic>
        <p:nvPicPr>
          <p:cNvPr id="9" name="Picture Placeholder 8" descr="A photo shows the advertisement for Unilever's Love Beauty and Planet brand. &#10;Long description is available in notes, press F6">
            <a:extLst>
              <a:ext uri="{FF2B5EF4-FFF2-40B4-BE49-F238E27FC236}">
                <a16:creationId xmlns:a16="http://schemas.microsoft.com/office/drawing/2014/main" id="{F6FC8099-7D1D-4FD0-84A7-0CCDA5DD30D6}"/>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5571761" y="3305987"/>
            <a:ext cx="2250188" cy="3013434"/>
          </a:xfrm>
          <a:prstGeom prst="rect">
            <a:avLst/>
          </a:prstGeom>
        </p:spPr>
      </p:pic>
    </p:spTree>
    <p:extLst>
      <p:ext uri="{BB962C8B-B14F-4D97-AF65-F5344CB8AC3E}">
        <p14:creationId xmlns:p14="http://schemas.microsoft.com/office/powerpoint/2010/main" val="3635997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5</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Discuss how companies can react to the marketing environment.</a:t>
            </a:r>
            <a:endParaRPr lang="en-US" sz="2400" b="1" dirty="0">
              <a:solidFill>
                <a:srgbClr val="0070C0"/>
              </a:solidFill>
            </a:endParaRPr>
          </a:p>
        </p:txBody>
      </p:sp>
    </p:spTree>
    <p:extLst>
      <p:ext uri="{BB962C8B-B14F-4D97-AF65-F5344CB8AC3E}">
        <p14:creationId xmlns:p14="http://schemas.microsoft.com/office/powerpoint/2010/main" val="1019135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100"/>
            <a:ext cx="8458200" cy="1084052"/>
          </a:xfrm>
        </p:spPr>
        <p:txBody>
          <a:bodyPr wrap="square">
            <a:noAutofit/>
          </a:bodyPr>
          <a:lstStyle/>
          <a:p>
            <a:r>
              <a:rPr lang="en-IN" altLang="en-US" sz="3600" dirty="0">
                <a:latin typeface="+mj-lt"/>
                <a:ea typeface="ヒラギノ角ゴ Pro W3" charset="-128"/>
              </a:rPr>
              <a:t>Responding to the Marketing Environment</a:t>
            </a:r>
            <a:endParaRPr lang="en-US" sz="2800" dirty="0">
              <a:latin typeface="+mj-lt"/>
            </a:endParaRPr>
          </a:p>
        </p:txBody>
      </p:sp>
      <p:sp>
        <p:nvSpPr>
          <p:cNvPr id="3" name="Content Placeholder 2"/>
          <p:cNvSpPr>
            <a:spLocks noGrp="1"/>
          </p:cNvSpPr>
          <p:nvPr>
            <p:ph idx="1"/>
          </p:nvPr>
        </p:nvSpPr>
        <p:spPr>
          <a:xfrm>
            <a:off x="457200" y="1371600"/>
            <a:ext cx="8229600" cy="369332"/>
          </a:xfrm>
        </p:spPr>
        <p:txBody>
          <a:bodyPr>
            <a:spAutoFit/>
          </a:bodyPr>
          <a:lstStyle/>
          <a:p>
            <a:pPr marL="0" indent="0">
              <a:buNone/>
            </a:pPr>
            <a:r>
              <a:rPr lang="en-US" sz="2400" b="1" dirty="0">
                <a:solidFill>
                  <a:srgbClr val="000000"/>
                </a:solidFill>
              </a:rPr>
              <a:t>Views on Responding</a:t>
            </a:r>
            <a:endParaRPr lang="en-US" sz="2000" dirty="0"/>
          </a:p>
        </p:txBody>
      </p:sp>
      <p:sp>
        <p:nvSpPr>
          <p:cNvPr id="4" name="Content Placeholder 3"/>
          <p:cNvSpPr>
            <a:spLocks noGrp="1"/>
          </p:cNvSpPr>
          <p:nvPr>
            <p:ph idx="13"/>
          </p:nvPr>
        </p:nvSpPr>
        <p:spPr>
          <a:xfrm>
            <a:off x="457200" y="1981200"/>
            <a:ext cx="8229600" cy="3048000"/>
          </a:xfrm>
        </p:spPr>
        <p:txBody>
          <a:bodyPr/>
          <a:lstStyle/>
          <a:p>
            <a:pPr lvl="0">
              <a:spcBef>
                <a:spcPts val="600"/>
              </a:spcBef>
            </a:pPr>
            <a:r>
              <a:rPr lang="en-US" sz="2400" dirty="0"/>
              <a:t>Uncontrollable</a:t>
            </a:r>
          </a:p>
          <a:p>
            <a:pPr lvl="1"/>
            <a:r>
              <a:rPr lang="en-US" sz="2400" dirty="0"/>
              <a:t>React and adapt to forces in the environment</a:t>
            </a:r>
          </a:p>
          <a:p>
            <a:pPr lvl="0">
              <a:spcBef>
                <a:spcPts val="600"/>
              </a:spcBef>
            </a:pPr>
            <a:r>
              <a:rPr lang="en-US" sz="2400" dirty="0"/>
              <a:t>Proactive</a:t>
            </a:r>
          </a:p>
          <a:p>
            <a:pPr lvl="1"/>
            <a:r>
              <a:rPr lang="en-US" sz="2400" dirty="0"/>
              <a:t>Take aggressive actions to affect forces in the environment</a:t>
            </a:r>
          </a:p>
          <a:p>
            <a:pPr lvl="0">
              <a:spcBef>
                <a:spcPts val="600"/>
              </a:spcBef>
            </a:pPr>
            <a:r>
              <a:rPr lang="en-US" sz="2400" dirty="0"/>
              <a:t>Reactive</a:t>
            </a:r>
          </a:p>
          <a:p>
            <a:pPr lvl="1"/>
            <a:r>
              <a:rPr lang="en-US" sz="2400" dirty="0"/>
              <a:t>Watch and react to forces in the environment</a:t>
            </a:r>
          </a:p>
        </p:txBody>
      </p:sp>
    </p:spTree>
    <p:extLst>
      <p:ext uri="{BB962C8B-B14F-4D97-AF65-F5344CB8AC3E}">
        <p14:creationId xmlns:p14="http://schemas.microsoft.com/office/powerpoint/2010/main" val="3967309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160"/>
            <a:ext cx="8229600" cy="1097280"/>
          </a:xfrm>
        </p:spPr>
        <p:txBody>
          <a:bodyPr wrap="square">
            <a:noAutofit/>
          </a:bodyPr>
          <a:lstStyle/>
          <a:p>
            <a:r>
              <a:rPr lang="en-IN" altLang="en-US" sz="3400" dirty="0">
                <a:latin typeface="+mj-lt"/>
                <a:ea typeface="ヒラギノ角ゴ Pro W3" charset="-128"/>
              </a:rPr>
              <a:t>Real Marketing 3.2: In the Social Media Age: When the Dialogue Gets Nasty</a:t>
            </a:r>
            <a:endParaRPr lang="en-US" sz="3400" dirty="0">
              <a:latin typeface="+mj-lt"/>
            </a:endParaRPr>
          </a:p>
        </p:txBody>
      </p:sp>
      <p:sp>
        <p:nvSpPr>
          <p:cNvPr id="3" name="Content Placeholder 2">
            <a:extLst>
              <a:ext uri="{FF2B5EF4-FFF2-40B4-BE49-F238E27FC236}">
                <a16:creationId xmlns:a16="http://schemas.microsoft.com/office/drawing/2014/main" id="{E7EE4FC8-E368-4A4A-BF6E-0104C6134EFE}"/>
              </a:ext>
            </a:extLst>
          </p:cNvPr>
          <p:cNvSpPr>
            <a:spLocks noGrp="1"/>
          </p:cNvSpPr>
          <p:nvPr>
            <p:ph idx="1"/>
          </p:nvPr>
        </p:nvSpPr>
        <p:spPr>
          <a:xfrm>
            <a:off x="457200" y="1386590"/>
            <a:ext cx="8229600" cy="2282252"/>
          </a:xfrm>
        </p:spPr>
        <p:txBody>
          <a:bodyPr/>
          <a:lstStyle/>
          <a:p>
            <a:pPr marL="0" indent="0">
              <a:buNone/>
            </a:pPr>
            <a:r>
              <a:rPr lang="en-US" sz="2400" dirty="0"/>
              <a:t>Today’s empowered consumers: Whole Foods Market’s decision to put single pre-peeled oranges in individual plastic containers caused a viral storm of #</a:t>
            </a:r>
            <a:r>
              <a:rPr lang="en-US" sz="2400" dirty="0" err="1"/>
              <a:t>OrangeGate</a:t>
            </a:r>
            <a:r>
              <a:rPr lang="en-US" sz="2400" dirty="0"/>
              <a:t> tweets. However, the retailer averted the potential PR disaster by responding within hours with its own humorous, self-critical social media posts admitting its mistake.</a:t>
            </a:r>
          </a:p>
        </p:txBody>
      </p:sp>
      <p:pic>
        <p:nvPicPr>
          <p:cNvPr id="9" name="Picture Placeholder 8" descr="A photo shows a peeled orange with the peel next to it. ">
            <a:extLst>
              <a:ext uri="{FF2B5EF4-FFF2-40B4-BE49-F238E27FC236}">
                <a16:creationId xmlns:a16="http://schemas.microsoft.com/office/drawing/2014/main" id="{72A9DB18-46DF-4C64-AEE6-E55573143548}"/>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2198670" y="3767847"/>
            <a:ext cx="4754243" cy="2561671"/>
          </a:xfrm>
          <a:prstGeom prst="rect">
            <a:avLst/>
          </a:prstGeom>
        </p:spPr>
      </p:pic>
    </p:spTree>
    <p:extLst>
      <p:ext uri="{BB962C8B-B14F-4D97-AF65-F5344CB8AC3E}">
        <p14:creationId xmlns:p14="http://schemas.microsoft.com/office/powerpoint/2010/main" val="281824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
            <a:ext cx="8229600" cy="608447"/>
          </a:xfrm>
        </p:spPr>
        <p:txBody>
          <a:bodyPr wrap="square" anchor="ctr">
            <a:spAutoFit/>
          </a:bodyPr>
          <a:lstStyle/>
          <a:p>
            <a:r>
              <a:rPr lang="en-US" sz="3600" dirty="0">
                <a:latin typeface="+mj-lt"/>
              </a:rPr>
              <a:t>Copyright</a:t>
            </a:r>
            <a:endParaRPr lang="en-US" sz="3600" b="0" dirty="0">
              <a:latin typeface="+mj-lt"/>
            </a:endParaRPr>
          </a:p>
        </p:txBody>
      </p:sp>
      <p:pic>
        <p:nvPicPr>
          <p:cNvPr id="10" name="Picture Placeholder 9" descr="Warning">
            <a:extLst>
              <a:ext uri="{FF2B5EF4-FFF2-40B4-BE49-F238E27FC236}">
                <a16:creationId xmlns:a16="http://schemas.microsoft.com/office/drawing/2014/main" id="{916ED080-4A7D-4795-B4C6-665358BE6EAE}"/>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tretch>
            <a:fillRect/>
          </a:stretch>
        </p:blipFill>
        <p:spPr>
          <a:xfrm>
            <a:off x="557060" y="2286000"/>
            <a:ext cx="1347940" cy="1347940"/>
          </a:xfrm>
          <a:prstGeom prst="rect">
            <a:avLst/>
          </a:prstGeom>
        </p:spPr>
      </p:pic>
      <p:sp>
        <p:nvSpPr>
          <p:cNvPr id="3" name="Content Placeholder 2">
            <a:extLst>
              <a:ext uri="{FF2B5EF4-FFF2-40B4-BE49-F238E27FC236}">
                <a16:creationId xmlns:a16="http://schemas.microsoft.com/office/drawing/2014/main" id="{DF9C7A11-9888-4F7B-B711-91904077BD8C}"/>
              </a:ext>
            </a:extLst>
          </p:cNvPr>
          <p:cNvSpPr>
            <a:spLocks noGrp="1"/>
          </p:cNvSpPr>
          <p:nvPr>
            <p:ph idx="1"/>
          </p:nvPr>
        </p:nvSpPr>
        <p:spPr>
          <a:xfrm>
            <a:off x="2277035" y="1609165"/>
            <a:ext cx="6400800" cy="3262432"/>
          </a:xfrm>
          <a:ln w="28575">
            <a:solidFill>
              <a:schemeClr val="tx1"/>
            </a:solidFill>
          </a:ln>
        </p:spPr>
        <p:txBody>
          <a:bodyPr lIns="274320" tIns="274320" rIns="274320" bIns="274320"/>
          <a:lstStyle/>
          <a:p>
            <a:pPr marL="0" indent="0">
              <a:buNone/>
            </a:pPr>
            <a:r>
              <a:rPr lang="en-US"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72960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541"/>
            <a:ext cx="8229600" cy="525894"/>
          </a:xfrm>
        </p:spPr>
        <p:txBody>
          <a:bodyPr wrap="square">
            <a:noAutofit/>
          </a:bodyPr>
          <a:lstStyle/>
          <a:p>
            <a:r>
              <a:rPr lang="en-IN" altLang="en-US" sz="3600" dirty="0">
                <a:latin typeface="+mj-lt"/>
                <a:ea typeface="ヒラギノ角ゴ Pro W3" charset="-128"/>
              </a:rPr>
              <a:t>A Company’s Marketing Environment</a:t>
            </a:r>
            <a:endParaRPr lang="en-US" sz="2800" dirty="0">
              <a:latin typeface="+mj-lt"/>
            </a:endParaRPr>
          </a:p>
        </p:txBody>
      </p:sp>
      <p:sp>
        <p:nvSpPr>
          <p:cNvPr id="3" name="Content Placeholder 2"/>
          <p:cNvSpPr>
            <a:spLocks noGrp="1"/>
          </p:cNvSpPr>
          <p:nvPr>
            <p:ph idx="1"/>
          </p:nvPr>
        </p:nvSpPr>
        <p:spPr>
          <a:xfrm>
            <a:off x="457200" y="1004455"/>
            <a:ext cx="8229600" cy="1477328"/>
          </a:xfrm>
        </p:spPr>
        <p:txBody>
          <a:bodyPr>
            <a:spAutoFit/>
          </a:bodyPr>
          <a:lstStyle/>
          <a:p>
            <a:pPr marL="0" indent="0">
              <a:lnSpc>
                <a:spcPct val="100000"/>
              </a:lnSpc>
              <a:buFontTx/>
              <a:buNone/>
            </a:pPr>
            <a:r>
              <a:rPr lang="en-US" altLang="en-US" sz="2400" b="1" dirty="0"/>
              <a:t>The marketing environment </a:t>
            </a:r>
            <a:r>
              <a:rPr lang="en-US" altLang="en-US" sz="2400" dirty="0"/>
              <a:t>includes the actors and forces outside marketing that affect marketing management’s ability to build and maintain successful relationships with target customers.</a:t>
            </a:r>
          </a:p>
        </p:txBody>
      </p:sp>
    </p:spTree>
    <p:extLst>
      <p:ext uri="{BB962C8B-B14F-4D97-AF65-F5344CB8AC3E}">
        <p14:creationId xmlns:p14="http://schemas.microsoft.com/office/powerpoint/2010/main" val="407741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98"/>
            <a:ext cx="8229600" cy="474452"/>
          </a:xfrm>
        </p:spPr>
        <p:txBody>
          <a:bodyPr wrap="square">
            <a:noAutofit/>
          </a:bodyPr>
          <a:lstStyle/>
          <a:p>
            <a:r>
              <a:rPr lang="en-IN" altLang="en-US" sz="3600" dirty="0">
                <a:latin typeface="+mj-lt"/>
                <a:ea typeface="ヒラギノ角ゴ Pro W3" charset="-128"/>
              </a:rPr>
              <a:t>Learning Objective 1</a:t>
            </a:r>
            <a:endParaRPr lang="en-US" sz="2800" dirty="0">
              <a:latin typeface="+mj-lt"/>
            </a:endParaRPr>
          </a:p>
        </p:txBody>
      </p:sp>
      <p:sp>
        <p:nvSpPr>
          <p:cNvPr id="3" name="Content Placeholder 2"/>
          <p:cNvSpPr>
            <a:spLocks noGrp="1"/>
          </p:cNvSpPr>
          <p:nvPr>
            <p:ph idx="1"/>
          </p:nvPr>
        </p:nvSpPr>
        <p:spPr>
          <a:xfrm>
            <a:off x="457200" y="996741"/>
            <a:ext cx="8229600" cy="738664"/>
          </a:xfrm>
        </p:spPr>
        <p:txBody>
          <a:bodyPr>
            <a:spAutoFit/>
          </a:bodyPr>
          <a:lstStyle/>
          <a:p>
            <a:pPr marL="0" indent="0">
              <a:buNone/>
            </a:pPr>
            <a:r>
              <a:rPr lang="en-US" sz="2400" dirty="0"/>
              <a:t>Describe the environmental forces that affect the company’s ability to serve its customers.</a:t>
            </a:r>
          </a:p>
        </p:txBody>
      </p:sp>
    </p:spTree>
    <p:extLst>
      <p:ext uri="{BB962C8B-B14F-4D97-AF65-F5344CB8AC3E}">
        <p14:creationId xmlns:p14="http://schemas.microsoft.com/office/powerpoint/2010/main" val="14373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85" y="252913"/>
            <a:ext cx="8229600" cy="1007852"/>
          </a:xfrm>
        </p:spPr>
        <p:txBody>
          <a:bodyPr wrap="square">
            <a:noAutofit/>
          </a:bodyPr>
          <a:lstStyle/>
          <a:p>
            <a:r>
              <a:rPr lang="en-IN" altLang="en-US" sz="3600" dirty="0">
                <a:latin typeface="+mj-lt"/>
                <a:ea typeface="ヒラギノ角ゴ Pro W3" charset="-128"/>
              </a:rPr>
              <a:t>The Microenvironment and Macroenvironment </a:t>
            </a:r>
            <a:r>
              <a:rPr lang="en-IN" altLang="en-US" sz="2800" dirty="0">
                <a:latin typeface="+mj-lt"/>
                <a:ea typeface="ヒラギノ角ゴ Pro W3" charset="-128"/>
              </a:rPr>
              <a:t>(1 of 2)</a:t>
            </a:r>
            <a:endParaRPr lang="en-US" sz="2800" dirty="0">
              <a:latin typeface="+mj-lt"/>
            </a:endParaRPr>
          </a:p>
        </p:txBody>
      </p:sp>
      <p:sp>
        <p:nvSpPr>
          <p:cNvPr id="3" name="Content Placeholder 2"/>
          <p:cNvSpPr>
            <a:spLocks noGrp="1"/>
          </p:cNvSpPr>
          <p:nvPr>
            <p:ph idx="1"/>
          </p:nvPr>
        </p:nvSpPr>
        <p:spPr>
          <a:xfrm>
            <a:off x="457200" y="1385455"/>
            <a:ext cx="8229600" cy="1477328"/>
          </a:xfrm>
        </p:spPr>
        <p:txBody>
          <a:bodyPr>
            <a:spAutoFit/>
          </a:bodyPr>
          <a:lstStyle/>
          <a:p>
            <a:pPr marL="0" indent="0">
              <a:lnSpc>
                <a:spcPct val="100000"/>
              </a:lnSpc>
              <a:buFontTx/>
              <a:buNone/>
            </a:pPr>
            <a:r>
              <a:rPr lang="en-US" altLang="en-US" sz="2400" b="1" dirty="0"/>
              <a:t>Microenvironment </a:t>
            </a:r>
            <a:r>
              <a:rPr lang="en-US" altLang="en-US" sz="2400" dirty="0"/>
              <a:t>consists of the actors close to the company that affect its ability to serve its customers—the company, suppliers, marketing intermediaries, customer markets, competitors, and publics. </a:t>
            </a:r>
          </a:p>
        </p:txBody>
      </p:sp>
    </p:spTree>
    <p:extLst>
      <p:ext uri="{BB962C8B-B14F-4D97-AF65-F5344CB8AC3E}">
        <p14:creationId xmlns:p14="http://schemas.microsoft.com/office/powerpoint/2010/main" val="726103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695"/>
            <a:ext cx="8534400" cy="1143000"/>
          </a:xfrm>
        </p:spPr>
        <p:txBody>
          <a:bodyPr wrap="square">
            <a:noAutofit/>
          </a:bodyPr>
          <a:lstStyle/>
          <a:p>
            <a:r>
              <a:rPr lang="en-IN" altLang="en-US" sz="3600" dirty="0">
                <a:latin typeface="+mj-lt"/>
                <a:ea typeface="ヒラギノ角ゴ Pro W3" charset="-128"/>
              </a:rPr>
              <a:t>The Microenvironment and </a:t>
            </a:r>
            <a:r>
              <a:rPr lang="en-IN" altLang="en-US" sz="3600" dirty="0" err="1">
                <a:latin typeface="+mj-lt"/>
                <a:ea typeface="ヒラギノ角ゴ Pro W3" charset="-128"/>
              </a:rPr>
              <a:t>Macroenvironment</a:t>
            </a:r>
            <a:r>
              <a:rPr lang="en-IN" altLang="en-US" sz="3600" dirty="0">
                <a:latin typeface="+mj-lt"/>
                <a:ea typeface="ヒラギノ角ゴ Pro W3" charset="-128"/>
              </a:rPr>
              <a:t> </a:t>
            </a:r>
            <a:r>
              <a:rPr lang="en-IN" altLang="en-US" sz="2800" dirty="0">
                <a:latin typeface="+mj-lt"/>
                <a:ea typeface="ヒラギノ角ゴ Pro W3" charset="-128"/>
              </a:rPr>
              <a:t>(2 of 2)</a:t>
            </a:r>
            <a:endParaRPr lang="en-US" sz="2800" dirty="0">
              <a:latin typeface="+mj-lt"/>
            </a:endParaRPr>
          </a:p>
        </p:txBody>
      </p:sp>
      <p:sp>
        <p:nvSpPr>
          <p:cNvPr id="3" name="Content Placeholder 2"/>
          <p:cNvSpPr>
            <a:spLocks noGrp="1"/>
          </p:cNvSpPr>
          <p:nvPr>
            <p:ph idx="1"/>
          </p:nvPr>
        </p:nvSpPr>
        <p:spPr>
          <a:xfrm>
            <a:off x="444661" y="1385455"/>
            <a:ext cx="8229600" cy="1107996"/>
          </a:xfrm>
        </p:spPr>
        <p:txBody>
          <a:bodyPr>
            <a:spAutoFit/>
          </a:bodyPr>
          <a:lstStyle/>
          <a:p>
            <a:pPr marL="0" indent="0">
              <a:buNone/>
            </a:pPr>
            <a:r>
              <a:rPr lang="en-US" altLang="en-US" sz="2400" b="1" dirty="0" err="1"/>
              <a:t>Macroenvironment</a:t>
            </a:r>
            <a:r>
              <a:rPr lang="en-US" altLang="en-US" sz="2400" dirty="0"/>
              <a:t> consists of the larger societal forces that affect the microenvironment—demographic, economic, natural, technological, political, and cultural forces.</a:t>
            </a:r>
          </a:p>
        </p:txBody>
      </p:sp>
    </p:spTree>
    <p:extLst>
      <p:ext uri="{BB962C8B-B14F-4D97-AF65-F5344CB8AC3E}">
        <p14:creationId xmlns:p14="http://schemas.microsoft.com/office/powerpoint/2010/main" val="3002065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820"/>
            <a:ext cx="8229600" cy="511889"/>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(1 of 8)</a:t>
            </a:r>
            <a:endParaRPr lang="en-US" sz="2800" dirty="0">
              <a:latin typeface="+mj-lt"/>
            </a:endParaRPr>
          </a:p>
        </p:txBody>
      </p:sp>
      <p:sp>
        <p:nvSpPr>
          <p:cNvPr id="4" name="Content Placeholder 3"/>
          <p:cNvSpPr>
            <a:spLocks noGrp="1"/>
          </p:cNvSpPr>
          <p:nvPr>
            <p:ph idx="1"/>
          </p:nvPr>
        </p:nvSpPr>
        <p:spPr>
          <a:xfrm>
            <a:off x="457200" y="1004455"/>
            <a:ext cx="8229600" cy="422013"/>
          </a:xfrm>
        </p:spPr>
        <p:txBody>
          <a:bodyPr/>
          <a:lstStyle/>
          <a:p>
            <a:pPr marL="0" indent="0">
              <a:buNone/>
            </a:pPr>
            <a:r>
              <a:rPr lang="en-IN" sz="2400" b="1" dirty="0"/>
              <a:t>Figure 3.1</a:t>
            </a:r>
            <a:r>
              <a:rPr lang="en-IN" sz="2400" dirty="0"/>
              <a:t> Actors in the Microenvironment</a:t>
            </a:r>
          </a:p>
        </p:txBody>
      </p:sp>
      <p:pic>
        <p:nvPicPr>
          <p:cNvPr id="6" name="Picture Placeholder 5" descr="A figure presents the major actors in the marketer’s microenvironment. &#10;Long description is available in notes, press F6">
            <a:extLst>
              <a:ext uri="{FF2B5EF4-FFF2-40B4-BE49-F238E27FC236}">
                <a16:creationId xmlns:a16="http://schemas.microsoft.com/office/drawing/2014/main" id="{866C3F62-C7B2-48AA-AFD8-2A7F6B4E5C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30686" y="2078185"/>
            <a:ext cx="8075700" cy="2723569"/>
          </a:xfrm>
          <a:prstGeom prst="rect">
            <a:avLst/>
          </a:prstGeom>
        </p:spPr>
      </p:pic>
    </p:spTree>
    <p:extLst>
      <p:ext uri="{BB962C8B-B14F-4D97-AF65-F5344CB8AC3E}">
        <p14:creationId xmlns:p14="http://schemas.microsoft.com/office/powerpoint/2010/main" val="1453465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00"/>
            <a:ext cx="8229600" cy="563352"/>
          </a:xfrm>
        </p:spPr>
        <p:txBody>
          <a:bodyPr wrap="square">
            <a:noAutofit/>
          </a:bodyPr>
          <a:lstStyle/>
          <a:p>
            <a:r>
              <a:rPr lang="en-IN" altLang="en-US" sz="3600" dirty="0">
                <a:latin typeface="+mj-lt"/>
                <a:ea typeface="ヒラギノ角ゴ Pro W3" charset="-128"/>
              </a:rPr>
              <a:t>The Microenvironment </a:t>
            </a:r>
            <a:r>
              <a:rPr lang="en-IN" altLang="en-US" sz="2800" dirty="0">
                <a:latin typeface="+mj-lt"/>
                <a:ea typeface="ヒラギノ角ゴ Pro W3" charset="-128"/>
              </a:rPr>
              <a:t>(2 of 8)</a:t>
            </a:r>
            <a:endParaRPr lang="en-US" sz="2800" dirty="0">
              <a:latin typeface="+mj-lt"/>
            </a:endParaRPr>
          </a:p>
        </p:txBody>
      </p:sp>
      <p:sp>
        <p:nvSpPr>
          <p:cNvPr id="4" name="Content Placeholder 3"/>
          <p:cNvSpPr>
            <a:spLocks noGrp="1"/>
          </p:cNvSpPr>
          <p:nvPr>
            <p:ph idx="13"/>
          </p:nvPr>
        </p:nvSpPr>
        <p:spPr>
          <a:xfrm>
            <a:off x="457200" y="990600"/>
            <a:ext cx="8229600" cy="381000"/>
          </a:xfrm>
        </p:spPr>
        <p:txBody>
          <a:bodyPr/>
          <a:lstStyle/>
          <a:p>
            <a:pPr marL="0" indent="0">
              <a:buNone/>
            </a:pPr>
            <a:r>
              <a:rPr lang="en-US" sz="2400" b="1" dirty="0"/>
              <a:t>The Company</a:t>
            </a:r>
            <a:endParaRPr lang="en-US" sz="2400" dirty="0"/>
          </a:p>
        </p:txBody>
      </p:sp>
      <p:sp>
        <p:nvSpPr>
          <p:cNvPr id="3" name="Content Placeholder 2"/>
          <p:cNvSpPr>
            <a:spLocks noGrp="1"/>
          </p:cNvSpPr>
          <p:nvPr>
            <p:ph idx="1"/>
          </p:nvPr>
        </p:nvSpPr>
        <p:spPr>
          <a:xfrm>
            <a:off x="457200" y="1676400"/>
            <a:ext cx="8229600" cy="4308872"/>
          </a:xfrm>
        </p:spPr>
        <p:txBody>
          <a:bodyPr>
            <a:spAutoFit/>
          </a:bodyPr>
          <a:lstStyle/>
          <a:p>
            <a:pPr marL="0" indent="0">
              <a:spcBef>
                <a:spcPts val="600"/>
              </a:spcBef>
              <a:buNone/>
            </a:pPr>
            <a:r>
              <a:rPr lang="en-US" altLang="en-US" sz="2400" dirty="0">
                <a:solidFill>
                  <a:srgbClr val="000000"/>
                </a:solidFill>
              </a:rPr>
              <a:t>In designing marketing plans, marketing management takes other company groups into account.</a:t>
            </a:r>
          </a:p>
          <a:p>
            <a:pPr>
              <a:spcBef>
                <a:spcPts val="600"/>
              </a:spcBef>
            </a:pPr>
            <a:r>
              <a:rPr lang="en-IN" altLang="en-US" sz="2400" dirty="0">
                <a:solidFill>
                  <a:srgbClr val="000000"/>
                </a:solidFill>
              </a:rPr>
              <a:t>Top management</a:t>
            </a:r>
          </a:p>
          <a:p>
            <a:pPr>
              <a:spcBef>
                <a:spcPts val="600"/>
              </a:spcBef>
            </a:pPr>
            <a:r>
              <a:rPr lang="en-IN" altLang="en-US" sz="2400" dirty="0">
                <a:solidFill>
                  <a:srgbClr val="000000"/>
                </a:solidFill>
              </a:rPr>
              <a:t>Finance</a:t>
            </a:r>
          </a:p>
          <a:p>
            <a:pPr>
              <a:spcBef>
                <a:spcPts val="600"/>
              </a:spcBef>
            </a:pPr>
            <a:r>
              <a:rPr lang="en-IN" altLang="en-US" sz="2400" dirty="0">
                <a:solidFill>
                  <a:srgbClr val="000000"/>
                </a:solidFill>
              </a:rPr>
              <a:t>Research and development (R&amp;D)</a:t>
            </a:r>
          </a:p>
          <a:p>
            <a:pPr>
              <a:spcBef>
                <a:spcPts val="600"/>
              </a:spcBef>
            </a:pPr>
            <a:r>
              <a:rPr lang="en-IN" altLang="en-US" sz="2400" dirty="0">
                <a:solidFill>
                  <a:srgbClr val="000000"/>
                </a:solidFill>
              </a:rPr>
              <a:t>Information technology</a:t>
            </a:r>
          </a:p>
          <a:p>
            <a:pPr>
              <a:spcBef>
                <a:spcPts val="600"/>
              </a:spcBef>
            </a:pPr>
            <a:r>
              <a:rPr lang="en-IN" altLang="en-US" sz="2400" dirty="0">
                <a:solidFill>
                  <a:srgbClr val="000000"/>
                </a:solidFill>
              </a:rPr>
              <a:t>Purchasing</a:t>
            </a:r>
          </a:p>
          <a:p>
            <a:pPr>
              <a:spcBef>
                <a:spcPts val="600"/>
              </a:spcBef>
            </a:pPr>
            <a:r>
              <a:rPr lang="en-IN" altLang="en-US" sz="2400" dirty="0">
                <a:solidFill>
                  <a:srgbClr val="000000"/>
                </a:solidFill>
              </a:rPr>
              <a:t>Operations</a:t>
            </a:r>
          </a:p>
          <a:p>
            <a:pPr>
              <a:spcBef>
                <a:spcPts val="600"/>
              </a:spcBef>
            </a:pPr>
            <a:r>
              <a:rPr lang="en-IN" altLang="en-US" sz="2400" dirty="0">
                <a:solidFill>
                  <a:srgbClr val="000000"/>
                </a:solidFill>
              </a:rPr>
              <a:t>Human resources</a:t>
            </a:r>
          </a:p>
          <a:p>
            <a:pPr>
              <a:spcBef>
                <a:spcPts val="600"/>
              </a:spcBef>
            </a:pPr>
            <a:r>
              <a:rPr lang="en-IN" altLang="en-US" sz="2400" dirty="0">
                <a:solidFill>
                  <a:srgbClr val="000000"/>
                </a:solidFill>
              </a:rPr>
              <a:t>Accounting</a:t>
            </a:r>
          </a:p>
        </p:txBody>
      </p:sp>
    </p:spTree>
    <p:extLst>
      <p:ext uri="{BB962C8B-B14F-4D97-AF65-F5344CB8AC3E}">
        <p14:creationId xmlns:p14="http://schemas.microsoft.com/office/powerpoint/2010/main" val="1500428047"/>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639</TotalTime>
  <Words>5578</Words>
  <Application>Microsoft Office PowerPoint</Application>
  <PresentationFormat>On-screen Show (4:3)</PresentationFormat>
  <Paragraphs>405</Paragraphs>
  <Slides>39</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ＭＳ Ｐゴシック</vt:lpstr>
      <vt:lpstr>ＭＳ Ｐゴシック</vt:lpstr>
      <vt:lpstr>Arial</vt:lpstr>
      <vt:lpstr>Calibri</vt:lpstr>
      <vt:lpstr>Times New Roman</vt:lpstr>
      <vt:lpstr>Verdana</vt:lpstr>
      <vt:lpstr>Wingdings</vt:lpstr>
      <vt:lpstr>ヒラギノ角ゴ Pro W3</vt:lpstr>
      <vt:lpstr>508 Lecture</vt:lpstr>
      <vt:lpstr>1_508 Lecture</vt:lpstr>
      <vt:lpstr>Principles of Marketing</vt:lpstr>
      <vt:lpstr>Learning Objectives</vt:lpstr>
      <vt:lpstr>MICROSOFT: Adapting to the Fast-Changing Marketing Environment</vt:lpstr>
      <vt:lpstr>A Company’s Marketing Environment</vt:lpstr>
      <vt:lpstr>Learning Objective 1</vt:lpstr>
      <vt:lpstr>The Microenvironment and Macroenvironment (1 of 2)</vt:lpstr>
      <vt:lpstr>The Microenvironment and Macroenvironment (2 of 2)</vt:lpstr>
      <vt:lpstr>The Microenvironment (1 of 8)</vt:lpstr>
      <vt:lpstr>The Microenvironment (2 of 8)</vt:lpstr>
      <vt:lpstr>The Microenvironment (3 of 8)</vt:lpstr>
      <vt:lpstr>The Microenvironment (4 of 8)</vt:lpstr>
      <vt:lpstr>The Microenvironment (5 of 8)</vt:lpstr>
      <vt:lpstr>The Microenvironment (6 of 8)</vt:lpstr>
      <vt:lpstr>The Microenvironment (7 of 8)</vt:lpstr>
      <vt:lpstr>The Microenvironment (8 of 8)</vt:lpstr>
      <vt:lpstr>The Macroenvironment</vt:lpstr>
      <vt:lpstr>Learning Objective 2</vt:lpstr>
      <vt:lpstr>The Demographic and Economic Environments (1 of 6)</vt:lpstr>
      <vt:lpstr>The Demographic and Economic Environments (2 of 6)</vt:lpstr>
      <vt:lpstr>The Demographic and Economic Environments (3 of 6)</vt:lpstr>
      <vt:lpstr>The Demographic and Economic Environments (4 of 6)</vt:lpstr>
      <vt:lpstr>The Demographic and Economic Environments (5 of 6)</vt:lpstr>
      <vt:lpstr>The Demographic and Economic Environments (6 of 6)</vt:lpstr>
      <vt:lpstr>Learning Objective 3</vt:lpstr>
      <vt:lpstr>The Natural and Technological Environments (1 of 4)</vt:lpstr>
      <vt:lpstr>The Natural and Technological Environments (2 of 4)</vt:lpstr>
      <vt:lpstr>The Natural and Technological Environments (3 of 4)</vt:lpstr>
      <vt:lpstr>The Natural and Technological Environments (4 of 4)</vt:lpstr>
      <vt:lpstr>Learning Objective 4</vt:lpstr>
      <vt:lpstr>The Political-Social and Cultural Environments (1 of 5)</vt:lpstr>
      <vt:lpstr>The Political-Social and Cultural Environments (2 of 5)</vt:lpstr>
      <vt:lpstr>The Political-Social and Cultural Environments (3 of 5)</vt:lpstr>
      <vt:lpstr>Cause-Related Marketing: Linking Brands, Consumers, and Causes</vt:lpstr>
      <vt:lpstr>The Political-Social and Cultural Environments (4 of 5)</vt:lpstr>
      <vt:lpstr>The Political-Social and Cultural Environments (5 of 5)</vt:lpstr>
      <vt:lpstr>Learning Objective 5</vt:lpstr>
      <vt:lpstr>Responding to the Marketing Environment</vt:lpstr>
      <vt:lpstr>Real Marketing 3.2: In the Social Media Age: When the Dialogue Gets Nasty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 Eighteenth EditionEdition, Chapter 3, Analyzing the Marketing Environment</dc:title>
  <dc:subject>Marketing</dc:subject>
  <dc:creator>Kotler</dc:creator>
  <cp:keywords>Marketing</cp:keywords>
  <cp:lastModifiedBy>Thamizharasan Dhanaseelan</cp:lastModifiedBy>
  <cp:revision>5049</cp:revision>
  <dcterms:created xsi:type="dcterms:W3CDTF">2014-07-14T20:04:21Z</dcterms:created>
  <dcterms:modified xsi:type="dcterms:W3CDTF">2020-05-13T01:33:39Z</dcterms:modified>
</cp:coreProperties>
</file>